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2" r:id="rId1"/>
  </p:sldMasterIdLst>
  <p:sldIdLst>
    <p:sldId id="263" r:id="rId2"/>
    <p:sldId id="293" r:id="rId3"/>
    <p:sldId id="279" r:id="rId4"/>
    <p:sldId id="304" r:id="rId5"/>
    <p:sldId id="305" r:id="rId6"/>
    <p:sldId id="282" r:id="rId7"/>
    <p:sldId id="270" r:id="rId8"/>
    <p:sldId id="281" r:id="rId9"/>
    <p:sldId id="302" r:id="rId10"/>
    <p:sldId id="283" r:id="rId11"/>
    <p:sldId id="273" r:id="rId12"/>
    <p:sldId id="307" r:id="rId13"/>
    <p:sldId id="308" r:id="rId14"/>
    <p:sldId id="297" r:id="rId15"/>
    <p:sldId id="298" r:id="rId16"/>
    <p:sldId id="309" r:id="rId17"/>
    <p:sldId id="310" r:id="rId18"/>
    <p:sldId id="312" r:id="rId19"/>
    <p:sldId id="313" r:id="rId20"/>
    <p:sldId id="296" r:id="rId21"/>
    <p:sldId id="303" r:id="rId22"/>
    <p:sldId id="26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B9B4"/>
    <a:srgbClr val="191A1E"/>
    <a:srgbClr val="B7B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40" d="100"/>
          <a:sy n="40" d="100"/>
        </p:scale>
        <p:origin x="1184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BDC40F7-852E-4514-89E5-514631928808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ECDA98E6-F95E-45A0-A5B3-E079BA23C4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1171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C40F7-852E-4514-89E5-514631928808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A98E6-F95E-45A0-A5B3-E079BA23C4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118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C40F7-852E-4514-89E5-514631928808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A98E6-F95E-45A0-A5B3-E079BA23C4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395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C40F7-852E-4514-89E5-514631928808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A98E6-F95E-45A0-A5B3-E079BA23C4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4904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C40F7-852E-4514-89E5-514631928808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A98E6-F95E-45A0-A5B3-E079BA23C4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8706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C40F7-852E-4514-89E5-514631928808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A98E6-F95E-45A0-A5B3-E079BA23C4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5165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C40F7-852E-4514-89E5-514631928808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A98E6-F95E-45A0-A5B3-E079BA23C4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7478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C40F7-852E-4514-89E5-514631928808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A98E6-F95E-45A0-A5B3-E079BA23C4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28115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C40F7-852E-4514-89E5-514631928808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A98E6-F95E-45A0-A5B3-E079BA23C4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4170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C40F7-852E-4514-89E5-514631928808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A98E6-F95E-45A0-A5B3-E079BA23C4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1530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C40F7-852E-4514-89E5-514631928808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A98E6-F95E-45A0-A5B3-E079BA23C4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5711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C40F7-852E-4514-89E5-514631928808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A98E6-F95E-45A0-A5B3-E079BA23C4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119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C40F7-852E-4514-89E5-514631928808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A98E6-F95E-45A0-A5B3-E079BA23C4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6443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C40F7-852E-4514-89E5-514631928808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A98E6-F95E-45A0-A5B3-E079BA23C4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066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C40F7-852E-4514-89E5-514631928808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A98E6-F95E-45A0-A5B3-E079BA23C4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1441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C40F7-852E-4514-89E5-514631928808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A98E6-F95E-45A0-A5B3-E079BA23C4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409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C40F7-852E-4514-89E5-514631928808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A98E6-F95E-45A0-A5B3-E079BA23C4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0751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DC40F7-852E-4514-89E5-514631928808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DA98E6-F95E-45A0-A5B3-E079BA23C4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69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  <p:sldLayoutId id="2147484074" r:id="rId12"/>
    <p:sldLayoutId id="2147484075" r:id="rId13"/>
    <p:sldLayoutId id="2147484076" r:id="rId14"/>
    <p:sldLayoutId id="2147484077" r:id="rId15"/>
    <p:sldLayoutId id="2147484078" r:id="rId16"/>
    <p:sldLayoutId id="21474840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7.jpg"/><Relationship Id="rId7" Type="http://schemas.openxmlformats.org/officeDocument/2006/relationships/image" Target="../media/image19.png"/><Relationship Id="rId12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9.png"/><Relationship Id="rId5" Type="http://schemas.openxmlformats.org/officeDocument/2006/relationships/image" Target="../media/image23.png"/><Relationship Id="rId10" Type="http://schemas.openxmlformats.org/officeDocument/2006/relationships/image" Target="../media/image22.svg"/><Relationship Id="rId4" Type="http://schemas.openxmlformats.org/officeDocument/2006/relationships/image" Target="../media/image8.jp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jp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7.jpg"/><Relationship Id="rId7" Type="http://schemas.openxmlformats.org/officeDocument/2006/relationships/image" Target="../media/image19.png"/><Relationship Id="rId12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9.png"/><Relationship Id="rId5" Type="http://schemas.openxmlformats.org/officeDocument/2006/relationships/image" Target="../media/image23.png"/><Relationship Id="rId10" Type="http://schemas.openxmlformats.org/officeDocument/2006/relationships/image" Target="../media/image22.svg"/><Relationship Id="rId4" Type="http://schemas.openxmlformats.org/officeDocument/2006/relationships/image" Target="../media/image8.jp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jp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7.png"/><Relationship Id="rId3" Type="http://schemas.openxmlformats.org/officeDocument/2006/relationships/image" Target="../media/image7.jpg"/><Relationship Id="rId7" Type="http://schemas.openxmlformats.org/officeDocument/2006/relationships/image" Target="../media/image19.png"/><Relationship Id="rId12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image" Target="../media/image22.svg"/><Relationship Id="rId4" Type="http://schemas.openxmlformats.org/officeDocument/2006/relationships/image" Target="../media/image8.jpg"/><Relationship Id="rId9" Type="http://schemas.openxmlformats.org/officeDocument/2006/relationships/image" Target="../media/image21.png"/><Relationship Id="rId1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./" TargetMode="External"/><Relationship Id="rId7" Type="http://schemas.openxmlformats.org/officeDocument/2006/relationships/image" Target="../media/image20.sv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7.png"/><Relationship Id="rId3" Type="http://schemas.openxmlformats.org/officeDocument/2006/relationships/image" Target="../media/image7.jpg"/><Relationship Id="rId7" Type="http://schemas.openxmlformats.org/officeDocument/2006/relationships/image" Target="../media/image19.png"/><Relationship Id="rId12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image" Target="../media/image22.svg"/><Relationship Id="rId4" Type="http://schemas.openxmlformats.org/officeDocument/2006/relationships/image" Target="../media/image8.jpg"/><Relationship Id="rId9" Type="http://schemas.openxmlformats.org/officeDocument/2006/relationships/image" Target="../media/image21.png"/><Relationship Id="rId1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7179B-DD7B-CC74-A8A8-BE6360B22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i="1" dirty="0"/>
              <a:t>API Data cleansing </a:t>
            </a:r>
            <a:r>
              <a:rPr lang="en-US" sz="3200" dirty="0"/>
              <a:t>dan </a:t>
            </a:r>
            <a:r>
              <a:rPr lang="en-US" sz="3200" dirty="0" err="1"/>
              <a:t>analisis</a:t>
            </a:r>
            <a:r>
              <a:rPr lang="en-US" sz="3200" dirty="0"/>
              <a:t> </a:t>
            </a:r>
            <a:r>
              <a:rPr lang="en-US" sz="3200" i="1" dirty="0"/>
              <a:t>tweet hate speech</a:t>
            </a:r>
            <a:endParaRPr lang="en-ID" sz="32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FEFF2-C3A4-1B86-C83D-D3E1A6377D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Fadhlillah Jazmi </a:t>
            </a:r>
            <a:r>
              <a:rPr lang="en-US" dirty="0" err="1"/>
              <a:t>hanifi</a:t>
            </a:r>
            <a:endParaRPr lang="en-US" dirty="0"/>
          </a:p>
          <a:p>
            <a:r>
              <a:rPr lang="en-US" sz="1200" dirty="0"/>
              <a:t>Data science </a:t>
            </a:r>
            <a:r>
              <a:rPr lang="en-US" sz="1200" dirty="0" err="1"/>
              <a:t>binar</a:t>
            </a:r>
            <a:r>
              <a:rPr lang="en-US" sz="1200" dirty="0"/>
              <a:t> academy</a:t>
            </a:r>
            <a:endParaRPr lang="en-ID" sz="1200" dirty="0"/>
          </a:p>
        </p:txBody>
      </p:sp>
      <p:pic>
        <p:nvPicPr>
          <p:cNvPr id="12" name="Graphic 11" descr="An origami bird">
            <a:extLst>
              <a:ext uri="{FF2B5EF4-FFF2-40B4-BE49-F238E27FC236}">
                <a16:creationId xmlns:a16="http://schemas.microsoft.com/office/drawing/2014/main" id="{895B2D10-C949-DDF3-C57A-D14D35771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976" y="0"/>
            <a:ext cx="4117849" cy="4117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31C21-9E6D-E6FA-76C6-E89ABD31B3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4" t="1604" r="78679" b="5393"/>
          <a:stretch/>
        </p:blipFill>
        <p:spPr>
          <a:xfrm>
            <a:off x="18534965" y="1"/>
            <a:ext cx="2245300" cy="685799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2CBD88-F5FC-02D6-6936-04749E64ED6E}"/>
              </a:ext>
            </a:extLst>
          </p:cNvPr>
          <p:cNvSpPr txBox="1"/>
          <p:nvPr/>
        </p:nvSpPr>
        <p:spPr>
          <a:xfrm>
            <a:off x="18713090" y="1794702"/>
            <a:ext cx="188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HASIL DAN KESIMPULAN</a:t>
            </a:r>
            <a:endParaRPr lang="en-ID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E8DA-D9EC-3BB0-C82E-DEF5F8E823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7" t="-1" r="40998" b="1"/>
          <a:stretch/>
        </p:blipFill>
        <p:spPr>
          <a:xfrm>
            <a:off x="12898150" y="0"/>
            <a:ext cx="2245300" cy="6858000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B9D3F-2E56-848C-DECF-1888AEEE83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1" t="3440" r="39061"/>
          <a:stretch/>
        </p:blipFill>
        <p:spPr>
          <a:xfrm>
            <a:off x="15716558" y="1"/>
            <a:ext cx="2245300" cy="6857999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0C0BDD-92AF-42E2-036F-C241DA2BD323}"/>
              </a:ext>
            </a:extLst>
          </p:cNvPr>
          <p:cNvSpPr txBox="1"/>
          <p:nvPr/>
        </p:nvSpPr>
        <p:spPr>
          <a:xfrm>
            <a:off x="15967338" y="1794702"/>
            <a:ext cx="1743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METODE PENELITIAN</a:t>
            </a:r>
            <a:endParaRPr lang="en-ID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DBA0FB-A812-878C-3776-0422A02D8C56}"/>
              </a:ext>
            </a:extLst>
          </p:cNvPr>
          <p:cNvSpPr txBox="1"/>
          <p:nvPr/>
        </p:nvSpPr>
        <p:spPr>
          <a:xfrm>
            <a:off x="13063870" y="1794702"/>
            <a:ext cx="1913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LATAR BELAKANG</a:t>
            </a:r>
            <a:endParaRPr lang="en-ID" sz="2400" b="1" dirty="0"/>
          </a:p>
        </p:txBody>
      </p:sp>
    </p:spTree>
    <p:extLst>
      <p:ext uri="{BB962C8B-B14F-4D97-AF65-F5344CB8AC3E}">
        <p14:creationId xmlns:p14="http://schemas.microsoft.com/office/powerpoint/2010/main" val="366160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0E8B6D-9F55-0EA9-E24D-29702368F2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4" t="1604" r="78679" b="5393"/>
          <a:stretch/>
        </p:blipFill>
        <p:spPr>
          <a:xfrm>
            <a:off x="5040883" y="1"/>
            <a:ext cx="2245300" cy="6857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56E3EC-8E1E-59BD-8DDC-7DFC57C260AE}"/>
              </a:ext>
            </a:extLst>
          </p:cNvPr>
          <p:cNvSpPr txBox="1"/>
          <p:nvPr/>
        </p:nvSpPr>
        <p:spPr>
          <a:xfrm>
            <a:off x="5219008" y="1794702"/>
            <a:ext cx="188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HASIL DAN KESIMPULAN</a:t>
            </a:r>
            <a:endParaRPr lang="en-ID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3EF0F-26B1-19B8-FF45-E1A28A95F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7" t="-1" r="40998" b="1"/>
          <a:stretch/>
        </p:blipFill>
        <p:spPr>
          <a:xfrm>
            <a:off x="-608633" y="-1"/>
            <a:ext cx="2245300" cy="6858000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EBE761-3BE3-D031-B1C7-EE57F7030D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1" t="3440" r="39061"/>
          <a:stretch/>
        </p:blipFill>
        <p:spPr>
          <a:xfrm>
            <a:off x="2209775" y="0"/>
            <a:ext cx="2245300" cy="6857999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937B38-F2B1-58EE-23C7-08F7089CC675}"/>
              </a:ext>
            </a:extLst>
          </p:cNvPr>
          <p:cNvSpPr txBox="1"/>
          <p:nvPr/>
        </p:nvSpPr>
        <p:spPr>
          <a:xfrm>
            <a:off x="2460555" y="1794701"/>
            <a:ext cx="1743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METODE PENELITIAN</a:t>
            </a:r>
            <a:endParaRPr lang="en-ID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069FC-2A8B-4B1E-C23D-E05C5C3AFB6E}"/>
              </a:ext>
            </a:extLst>
          </p:cNvPr>
          <p:cNvSpPr txBox="1"/>
          <p:nvPr/>
        </p:nvSpPr>
        <p:spPr>
          <a:xfrm>
            <a:off x="-442913" y="1794701"/>
            <a:ext cx="1913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LATAR BELAKANG</a:t>
            </a:r>
            <a:endParaRPr lang="en-ID" sz="2400" b="1" dirty="0"/>
          </a:p>
        </p:txBody>
      </p:sp>
      <p:pic>
        <p:nvPicPr>
          <p:cNvPr id="17" name="Graphic 16" descr="Pie chart with solid fill">
            <a:extLst>
              <a:ext uri="{FF2B5EF4-FFF2-40B4-BE49-F238E27FC236}">
                <a16:creationId xmlns:a16="http://schemas.microsoft.com/office/drawing/2014/main" id="{1618206B-5297-8E5F-275D-ABC04FF3D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94011">
            <a:off x="9466161" y="2482107"/>
            <a:ext cx="3017793" cy="3017793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22CE7404-AA0F-D245-078B-360F1DF38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04272">
            <a:off x="13081914" y="-1160442"/>
            <a:ext cx="2320883" cy="2320883"/>
          </a:xfrm>
          <a:prstGeom prst="rect">
            <a:avLst/>
          </a:prstGeom>
        </p:spPr>
      </p:pic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1FBB1129-07A8-F790-3A56-1695DEC50E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940220">
            <a:off x="-3174232" y="5569272"/>
            <a:ext cx="2817247" cy="2817247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A71F3C7-9ABA-E72E-22ED-1F264A15D5F1}"/>
              </a:ext>
            </a:extLst>
          </p:cNvPr>
          <p:cNvSpPr/>
          <p:nvPr/>
        </p:nvSpPr>
        <p:spPr>
          <a:xfrm rot="401953">
            <a:off x="-4098453" y="-2127566"/>
            <a:ext cx="3807247" cy="2220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1" name="Graphic 20" descr="Books on shelf with solid fill">
            <a:extLst>
              <a:ext uri="{FF2B5EF4-FFF2-40B4-BE49-F238E27FC236}">
                <a16:creationId xmlns:a16="http://schemas.microsoft.com/office/drawing/2014/main" id="{81E6AF45-F59D-41FA-7B1D-2BA725FD68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3971299" y="-3552939"/>
            <a:ext cx="3552938" cy="3552938"/>
          </a:xfrm>
          <a:prstGeom prst="rect">
            <a:avLst/>
          </a:prstGeom>
        </p:spPr>
      </p:pic>
      <p:pic>
        <p:nvPicPr>
          <p:cNvPr id="23" name="Graphic 22" descr="Presentation with bar chart with solid fill">
            <a:extLst>
              <a:ext uri="{FF2B5EF4-FFF2-40B4-BE49-F238E27FC236}">
                <a16:creationId xmlns:a16="http://schemas.microsoft.com/office/drawing/2014/main" id="{6E4E2AB7-7643-9565-1530-2284256712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7569742" y="3428999"/>
            <a:ext cx="3580466" cy="35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6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F8E51A-6DD3-11C1-A969-AAAC857CC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16E76E-ABD7-6ADC-0868-944359835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" r="-175"/>
          <a:stretch/>
        </p:blipFill>
        <p:spPr>
          <a:xfrm>
            <a:off x="12403683" y="1049679"/>
            <a:ext cx="6408573" cy="3593592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309C13-4B87-C6E6-0CE3-FCDAC46F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75856"/>
            <a:ext cx="5410199" cy="950977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HASIL</a:t>
            </a:r>
            <a:br>
              <a:rPr lang="en-US" sz="4000" b="1" dirty="0"/>
            </a:br>
            <a:r>
              <a:rPr lang="en-US" sz="3100" b="1" dirty="0"/>
              <a:t>Exploratory data analysis</a:t>
            </a:r>
            <a:endParaRPr lang="en-ID" sz="40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29CC36-2429-BE74-9564-F5D048647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05" y="495422"/>
            <a:ext cx="6190114" cy="470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DBB49F-92F5-CFDE-75F4-E49889C2C3D8}"/>
              </a:ext>
            </a:extLst>
          </p:cNvPr>
          <p:cNvSpPr txBox="1"/>
          <p:nvPr/>
        </p:nvSpPr>
        <p:spPr>
          <a:xfrm>
            <a:off x="685801" y="1402104"/>
            <a:ext cx="53218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Grafik</a:t>
            </a:r>
            <a:r>
              <a:rPr lang="en-US" dirty="0"/>
              <a:t> di </a:t>
            </a:r>
            <a:r>
              <a:rPr lang="en-US" dirty="0" err="1"/>
              <a:t>samping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gambaran</a:t>
            </a:r>
            <a:r>
              <a:rPr lang="en-US" dirty="0"/>
              <a:t> </a:t>
            </a:r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Tindakan Hate Speech dan Abusive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Tweet.</a:t>
            </a:r>
          </a:p>
          <a:p>
            <a:endParaRPr lang="en-US" dirty="0"/>
          </a:p>
          <a:p>
            <a:r>
              <a:rPr lang="en-US" dirty="0"/>
              <a:t>Angka 1 </a:t>
            </a:r>
            <a:r>
              <a:rPr lang="en-US" dirty="0" err="1"/>
              <a:t>menandakan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Tindakan Hate Speech </a:t>
            </a:r>
            <a:r>
              <a:rPr lang="en-US" dirty="0" err="1"/>
              <a:t>maupun</a:t>
            </a:r>
            <a:r>
              <a:rPr lang="en-US" dirty="0"/>
              <a:t> Abusive </a:t>
            </a:r>
            <a:r>
              <a:rPr lang="en-US" dirty="0" err="1"/>
              <a:t>dalam</a:t>
            </a:r>
            <a:r>
              <a:rPr lang="en-US" dirty="0"/>
              <a:t> Tweet pada masing </a:t>
            </a:r>
            <a:r>
              <a:rPr lang="en-US" dirty="0" err="1"/>
              <a:t>masing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,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0 </a:t>
            </a:r>
            <a:r>
              <a:rPr lang="en-US" dirty="0" err="1"/>
              <a:t>tidak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Dari </a:t>
            </a:r>
            <a:r>
              <a:rPr lang="en-US" dirty="0" err="1"/>
              <a:t>grafik</a:t>
            </a:r>
            <a:r>
              <a:rPr lang="en-US" dirty="0"/>
              <a:t> Tindakan Hate Speech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disimpulkan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hampir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setangah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Tweet yang </a:t>
            </a:r>
            <a:r>
              <a:rPr lang="en-US" dirty="0" err="1"/>
              <a:t>dimiliki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5.561 Tweet yang </a:t>
            </a:r>
            <a:r>
              <a:rPr lang="en-US" dirty="0" err="1"/>
              <a:t>berisi</a:t>
            </a:r>
            <a:r>
              <a:rPr lang="en-US" dirty="0"/>
              <a:t> Tindakan Hate Speech. </a:t>
            </a:r>
            <a:r>
              <a:rPr lang="en-US" dirty="0" err="1"/>
              <a:t>Sedangkan</a:t>
            </a:r>
            <a:r>
              <a:rPr lang="en-US" dirty="0"/>
              <a:t> pada </a:t>
            </a:r>
            <a:r>
              <a:rPr lang="en-US" dirty="0" err="1"/>
              <a:t>grafik</a:t>
            </a:r>
            <a:r>
              <a:rPr lang="en-US" dirty="0"/>
              <a:t> Tindakan Abusive, </a:t>
            </a:r>
            <a:r>
              <a:rPr lang="en-US" dirty="0" err="1"/>
              <a:t>terdapat</a:t>
            </a:r>
            <a:r>
              <a:rPr lang="en-US" dirty="0"/>
              <a:t> 5.043 Tweet yang </a:t>
            </a:r>
            <a:r>
              <a:rPr lang="en-US" dirty="0" err="1"/>
              <a:t>berisi</a:t>
            </a:r>
            <a:r>
              <a:rPr lang="en-US" dirty="0"/>
              <a:t> Tindakan Abusive.</a:t>
            </a:r>
          </a:p>
          <a:p>
            <a:endParaRPr lang="en-US" dirty="0"/>
          </a:p>
          <a:p>
            <a:r>
              <a:rPr lang="en-US" dirty="0"/>
              <a:t>Hal </a:t>
            </a:r>
            <a:r>
              <a:rPr lang="en-US" dirty="0" err="1"/>
              <a:t>ini</a:t>
            </a:r>
            <a:r>
              <a:rPr lang="en-US" dirty="0"/>
              <a:t> juga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2.565 Tweet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Tindakan Hate Speech </a:t>
            </a:r>
            <a:r>
              <a:rPr lang="en-US" dirty="0" err="1"/>
              <a:t>maupun</a:t>
            </a:r>
            <a:r>
              <a:rPr lang="en-US" dirty="0"/>
              <a:t> Abusive.</a:t>
            </a:r>
          </a:p>
          <a:p>
            <a:endParaRPr lang="en-US" dirty="0"/>
          </a:p>
          <a:p>
            <a:endParaRPr lang="en-ID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BE6DE83-F6FF-99B3-B880-402ECDB58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575" y="5197528"/>
            <a:ext cx="1759038" cy="140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Pie chart with solid fill">
            <a:extLst>
              <a:ext uri="{FF2B5EF4-FFF2-40B4-BE49-F238E27FC236}">
                <a16:creationId xmlns:a16="http://schemas.microsoft.com/office/drawing/2014/main" id="{82A4BC7A-AE3E-3FE7-1B66-AA756AC935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94011">
            <a:off x="6084873" y="4853681"/>
            <a:ext cx="3017793" cy="301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7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F8E51A-6DD3-11C1-A969-AAAC857CC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16E76E-ABD7-6ADC-0868-944359835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" r="-175"/>
          <a:stretch/>
        </p:blipFill>
        <p:spPr>
          <a:xfrm>
            <a:off x="12403683" y="1049679"/>
            <a:ext cx="6408573" cy="3593592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309C13-4B87-C6E6-0CE3-FCDAC46F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75856"/>
            <a:ext cx="5410199" cy="950977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HASIL</a:t>
            </a:r>
            <a:br>
              <a:rPr lang="en-US" sz="4000" b="1" dirty="0"/>
            </a:br>
            <a:r>
              <a:rPr lang="en-US" sz="3100" b="1" dirty="0"/>
              <a:t>Exploratory data analysis</a:t>
            </a:r>
            <a:endParaRPr lang="en-ID" sz="40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29CC36-2429-BE74-9564-F5D048647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902" y="5337681"/>
            <a:ext cx="1618235" cy="122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DBB49F-92F5-CFDE-75F4-E49889C2C3D8}"/>
              </a:ext>
            </a:extLst>
          </p:cNvPr>
          <p:cNvSpPr txBox="1"/>
          <p:nvPr/>
        </p:nvSpPr>
        <p:spPr>
          <a:xfrm>
            <a:off x="685801" y="1402104"/>
            <a:ext cx="53218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Grafik</a:t>
            </a:r>
            <a:r>
              <a:rPr lang="en-US" dirty="0"/>
              <a:t> di </a:t>
            </a:r>
            <a:r>
              <a:rPr lang="en-US" dirty="0" err="1"/>
              <a:t>samping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gambaran</a:t>
            </a:r>
            <a:r>
              <a:rPr lang="en-US" dirty="0"/>
              <a:t> </a:t>
            </a:r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Tindakan Hate Speech dan Abusive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Tweet.</a:t>
            </a:r>
          </a:p>
          <a:p>
            <a:endParaRPr lang="en-US" dirty="0"/>
          </a:p>
          <a:p>
            <a:r>
              <a:rPr lang="en-US" dirty="0"/>
              <a:t>Angka 1 </a:t>
            </a:r>
            <a:r>
              <a:rPr lang="en-US" dirty="0" err="1"/>
              <a:t>menandakan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Tindakan Hate Speech </a:t>
            </a:r>
            <a:r>
              <a:rPr lang="en-US" dirty="0" err="1"/>
              <a:t>maupun</a:t>
            </a:r>
            <a:r>
              <a:rPr lang="en-US" dirty="0"/>
              <a:t> Abusive </a:t>
            </a:r>
            <a:r>
              <a:rPr lang="en-US" dirty="0" err="1"/>
              <a:t>dalam</a:t>
            </a:r>
            <a:r>
              <a:rPr lang="en-US" dirty="0"/>
              <a:t> Tweet pada masing </a:t>
            </a:r>
            <a:r>
              <a:rPr lang="en-US" dirty="0" err="1"/>
              <a:t>masing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,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0 </a:t>
            </a:r>
            <a:r>
              <a:rPr lang="en-US" dirty="0" err="1"/>
              <a:t>tidak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Dari </a:t>
            </a:r>
            <a:r>
              <a:rPr lang="en-US" dirty="0" err="1"/>
              <a:t>grafik</a:t>
            </a:r>
            <a:r>
              <a:rPr lang="en-US" dirty="0"/>
              <a:t> Tindakan Hate Speech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disimpulkan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hampir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setangah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Tweet yang </a:t>
            </a:r>
            <a:r>
              <a:rPr lang="en-US" dirty="0" err="1"/>
              <a:t>dimiliki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5.561 Tweet yang </a:t>
            </a:r>
            <a:r>
              <a:rPr lang="en-US" dirty="0" err="1"/>
              <a:t>berisi</a:t>
            </a:r>
            <a:r>
              <a:rPr lang="en-US" dirty="0"/>
              <a:t> Tindakan Hate Speech. </a:t>
            </a:r>
            <a:r>
              <a:rPr lang="en-US" dirty="0" err="1"/>
              <a:t>Sedangkan</a:t>
            </a:r>
            <a:r>
              <a:rPr lang="en-US" dirty="0"/>
              <a:t> pada </a:t>
            </a:r>
            <a:r>
              <a:rPr lang="en-US" dirty="0" err="1"/>
              <a:t>grafik</a:t>
            </a:r>
            <a:r>
              <a:rPr lang="en-US" dirty="0"/>
              <a:t> Tindakan Abusive, </a:t>
            </a:r>
            <a:r>
              <a:rPr lang="en-US" dirty="0" err="1"/>
              <a:t>terdapat</a:t>
            </a:r>
            <a:r>
              <a:rPr lang="en-US" dirty="0"/>
              <a:t> 5.043 Tweet yang </a:t>
            </a:r>
            <a:r>
              <a:rPr lang="en-US" dirty="0" err="1"/>
              <a:t>berisi</a:t>
            </a:r>
            <a:r>
              <a:rPr lang="en-US" dirty="0"/>
              <a:t> Tindakan Abusive.</a:t>
            </a:r>
          </a:p>
          <a:p>
            <a:endParaRPr lang="en-US" dirty="0"/>
          </a:p>
          <a:p>
            <a:r>
              <a:rPr lang="en-US" dirty="0"/>
              <a:t>Hal </a:t>
            </a:r>
            <a:r>
              <a:rPr lang="en-US" dirty="0" err="1"/>
              <a:t>ini</a:t>
            </a:r>
            <a:r>
              <a:rPr lang="en-US" dirty="0"/>
              <a:t> juga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2.565 Tweet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Tindakan Hate Speech </a:t>
            </a:r>
            <a:r>
              <a:rPr lang="en-US" dirty="0" err="1"/>
              <a:t>maupun</a:t>
            </a:r>
            <a:r>
              <a:rPr lang="en-US" dirty="0"/>
              <a:t> Abusive.</a:t>
            </a:r>
          </a:p>
          <a:p>
            <a:endParaRPr lang="en-US" dirty="0"/>
          </a:p>
          <a:p>
            <a:endParaRPr lang="en-ID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BE6DE83-F6FF-99B3-B880-402ECDB58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522676"/>
            <a:ext cx="5969937" cy="476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Pie chart with solid fill">
            <a:extLst>
              <a:ext uri="{FF2B5EF4-FFF2-40B4-BE49-F238E27FC236}">
                <a16:creationId xmlns:a16="http://schemas.microsoft.com/office/drawing/2014/main" id="{09656169-C64C-1154-5F7B-E939252A17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94011">
            <a:off x="5636560" y="5184900"/>
            <a:ext cx="2300847" cy="23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8B6C22-8B63-E925-5762-46DC0697E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609" y="7397925"/>
            <a:ext cx="934330" cy="934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F3128B-C7FE-0A2A-1B1F-03319ABFC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672" y="7508790"/>
            <a:ext cx="934330" cy="934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B3549-5740-E769-0C07-0B3B9084EF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6735" y="7003957"/>
            <a:ext cx="934330" cy="152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29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F8E51A-6DD3-11C1-A969-AAAC857CC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E6FE2-B5E4-573E-0CD0-FF41B80FC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1" t="-718" r="7629" b="13738"/>
          <a:stretch/>
        </p:blipFill>
        <p:spPr>
          <a:xfrm>
            <a:off x="12709398" y="1459185"/>
            <a:ext cx="5711952" cy="3254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309C13-4B87-C6E6-0CE3-FCDAC46F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3" y="198405"/>
            <a:ext cx="5410199" cy="950977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HASIL</a:t>
            </a:r>
            <a:br>
              <a:rPr lang="en-US" sz="4000" b="1" dirty="0"/>
            </a:br>
            <a:r>
              <a:rPr lang="en-US" sz="3100" b="1" dirty="0"/>
              <a:t>Exploratory data analysis</a:t>
            </a:r>
            <a:endParaRPr lang="en-ID" sz="40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115A59-79D8-0DE5-C2DF-0F0761E35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042" y="1752214"/>
            <a:ext cx="7850579" cy="335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DC78E2-B1BC-2D80-2750-08DC4867CE5C}"/>
              </a:ext>
            </a:extLst>
          </p:cNvPr>
          <p:cNvSpPr txBox="1"/>
          <p:nvPr/>
        </p:nvSpPr>
        <p:spPr>
          <a:xfrm>
            <a:off x="301753" y="2828834"/>
            <a:ext cx="398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gambaran</a:t>
            </a:r>
            <a:r>
              <a:rPr lang="en-US" dirty="0"/>
              <a:t> </a:t>
            </a:r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Tindakan Hate Speech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Tweet.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E63A1-FA4E-54FE-6380-0D9FDEC4851A}"/>
              </a:ext>
            </a:extLst>
          </p:cNvPr>
          <p:cNvSpPr txBox="1"/>
          <p:nvPr/>
        </p:nvSpPr>
        <p:spPr>
          <a:xfrm>
            <a:off x="12364360" y="-106395"/>
            <a:ext cx="670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Dari </a:t>
            </a:r>
            <a:r>
              <a:rPr lang="en-US" dirty="0" err="1"/>
              <a:t>grafik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disimpulkan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Hate Speech yang paling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Hate Speech “Other” yang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Hate Speech </a:t>
            </a:r>
            <a:r>
              <a:rPr lang="en-US" dirty="0" err="1"/>
              <a:t>selain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grafik</a:t>
            </a:r>
            <a:r>
              <a:rPr lang="en-US" dirty="0"/>
              <a:t>.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Tindakan Hate Speech </a:t>
            </a:r>
            <a:r>
              <a:rPr lang="en-US" dirty="0" err="1"/>
              <a:t>terbanyak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Tindakan Hate Speech Individual, yang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Tindakan Hate Speech yang </a:t>
            </a:r>
            <a:r>
              <a:rPr lang="en-US" dirty="0" err="1"/>
              <a:t>ditujukan</a:t>
            </a:r>
            <a:r>
              <a:rPr lang="en-US" dirty="0"/>
              <a:t> pada </a:t>
            </a:r>
            <a:r>
              <a:rPr lang="en-US" dirty="0" err="1"/>
              <a:t>individu</a:t>
            </a:r>
            <a:r>
              <a:rPr lang="en-US" dirty="0"/>
              <a:t>.</a:t>
            </a:r>
            <a:endParaRPr lang="en-ID" dirty="0"/>
          </a:p>
          <a:p>
            <a:endParaRPr lang="en-ID" dirty="0"/>
          </a:p>
        </p:txBody>
      </p:sp>
      <p:pic>
        <p:nvPicPr>
          <p:cNvPr id="10" name="Graphic 9" descr="Pie chart with solid fill">
            <a:extLst>
              <a:ext uri="{FF2B5EF4-FFF2-40B4-BE49-F238E27FC236}">
                <a16:creationId xmlns:a16="http://schemas.microsoft.com/office/drawing/2014/main" id="{224DCACF-0E27-672E-0DAC-B61B9E975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94011">
            <a:off x="4134096" y="6866904"/>
            <a:ext cx="2300847" cy="2300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8D555F-FDA1-417E-1E10-C43F2866E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898" y="5923670"/>
            <a:ext cx="934330" cy="934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457F10-2153-F5CE-1D9D-EC4925B70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961" y="6034535"/>
            <a:ext cx="934330" cy="9343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2E3CF-B698-62B7-8CF8-76FF5A35B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0024" y="5529702"/>
            <a:ext cx="934330" cy="152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96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F8E51A-6DD3-11C1-A969-AAAC857CC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E6FE2-B5E4-573E-0CD0-FF41B80FC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1" t="-718" r="7629" b="13738"/>
          <a:stretch/>
        </p:blipFill>
        <p:spPr>
          <a:xfrm>
            <a:off x="12709398" y="1459185"/>
            <a:ext cx="5711952" cy="3254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309C13-4B87-C6E6-0CE3-FCDAC46F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3" y="198405"/>
            <a:ext cx="5410199" cy="950977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HASIL</a:t>
            </a:r>
            <a:br>
              <a:rPr lang="en-US" sz="4000" b="1" dirty="0"/>
            </a:br>
            <a:r>
              <a:rPr lang="en-US" sz="3100" b="1" dirty="0"/>
              <a:t>Exploratory data analysis</a:t>
            </a:r>
            <a:endParaRPr lang="en-ID" sz="40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115A59-79D8-0DE5-C2DF-0F0761E35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48" y="2663564"/>
            <a:ext cx="9584208" cy="409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DC78E2-B1BC-2D80-2750-08DC4867CE5C}"/>
              </a:ext>
            </a:extLst>
          </p:cNvPr>
          <p:cNvSpPr txBox="1"/>
          <p:nvPr/>
        </p:nvSpPr>
        <p:spPr>
          <a:xfrm>
            <a:off x="301753" y="1578854"/>
            <a:ext cx="398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gambaran</a:t>
            </a:r>
            <a:r>
              <a:rPr lang="en-US" dirty="0"/>
              <a:t> </a:t>
            </a:r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Tindakan Hate Speech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Tweet.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203E6-801A-912D-8995-232345226DEA}"/>
              </a:ext>
            </a:extLst>
          </p:cNvPr>
          <p:cNvSpPr txBox="1"/>
          <p:nvPr/>
        </p:nvSpPr>
        <p:spPr>
          <a:xfrm>
            <a:off x="5038727" y="673893"/>
            <a:ext cx="66960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Dari </a:t>
            </a:r>
            <a:r>
              <a:rPr lang="en-US" dirty="0" err="1"/>
              <a:t>grafik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disimpulkan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Hate Speech yang paling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Hate Speech “Other” yang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Hate Speech </a:t>
            </a:r>
            <a:r>
              <a:rPr lang="en-US" dirty="0" err="1"/>
              <a:t>selain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grafik</a:t>
            </a:r>
            <a:r>
              <a:rPr lang="en-US" dirty="0"/>
              <a:t>.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Tindakan Hate Speech </a:t>
            </a:r>
            <a:r>
              <a:rPr lang="en-US" dirty="0" err="1"/>
              <a:t>terbanyak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Tindakan Hate Speech Individual, yang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Tindakan Hate Speech yang </a:t>
            </a:r>
            <a:r>
              <a:rPr lang="en-US" dirty="0" err="1"/>
              <a:t>ditujukan</a:t>
            </a:r>
            <a:r>
              <a:rPr lang="en-US" dirty="0"/>
              <a:t> pada </a:t>
            </a:r>
            <a:r>
              <a:rPr lang="en-US" dirty="0" err="1"/>
              <a:t>individu</a:t>
            </a:r>
            <a:r>
              <a:rPr lang="en-US" dirty="0"/>
              <a:t>.</a:t>
            </a:r>
            <a:endParaRPr lang="en-ID" dirty="0"/>
          </a:p>
          <a:p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56280B-3045-C503-A5BB-EB64C142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73" y="7450373"/>
            <a:ext cx="934330" cy="934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E2D7A5-C1F0-2859-3DC1-E55ECB764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136" y="7561238"/>
            <a:ext cx="934330" cy="934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B3B06E-3E08-141C-6D4A-5A97554C6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199" y="7056405"/>
            <a:ext cx="934330" cy="152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52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2E1C1-FB79-0331-1211-F71B48164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" r="-175"/>
          <a:stretch/>
        </p:blipFill>
        <p:spPr>
          <a:xfrm>
            <a:off x="12565381" y="2047875"/>
            <a:ext cx="3817272" cy="21214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309C13-4B87-C6E6-0CE3-FCDAC46F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75856"/>
            <a:ext cx="5410199" cy="950977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HASIL</a:t>
            </a:r>
            <a:br>
              <a:rPr lang="en-US" sz="4000" b="1" dirty="0"/>
            </a:br>
            <a:r>
              <a:rPr lang="en-US" sz="3100" b="1" dirty="0"/>
              <a:t>Exploratory data analysis</a:t>
            </a:r>
            <a:endParaRPr lang="en-ID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BB49F-92F5-CFDE-75F4-E49889C2C3D8}"/>
              </a:ext>
            </a:extLst>
          </p:cNvPr>
          <p:cNvSpPr txBox="1"/>
          <p:nvPr/>
        </p:nvSpPr>
        <p:spPr>
          <a:xfrm>
            <a:off x="729996" y="1658136"/>
            <a:ext cx="53218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Grafik</a:t>
            </a:r>
            <a:r>
              <a:rPr lang="en-US" dirty="0"/>
              <a:t> di </a:t>
            </a:r>
            <a:r>
              <a:rPr lang="en-US" dirty="0" err="1"/>
              <a:t>samping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gambaran</a:t>
            </a:r>
            <a:r>
              <a:rPr lang="en-US" dirty="0"/>
              <a:t> </a:t>
            </a:r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kata </a:t>
            </a:r>
            <a:r>
              <a:rPr lang="en-US" dirty="0" err="1"/>
              <a:t>kata</a:t>
            </a:r>
            <a:r>
              <a:rPr lang="en-US" dirty="0"/>
              <a:t> yang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Tweet.</a:t>
            </a:r>
          </a:p>
          <a:p>
            <a:endParaRPr lang="en-US" dirty="0"/>
          </a:p>
          <a:p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kata “dan”, ”</a:t>
            </a:r>
            <a:r>
              <a:rPr lang="en-US" dirty="0" err="1"/>
              <a:t>yg</a:t>
            </a:r>
            <a:r>
              <a:rPr lang="en-US" dirty="0"/>
              <a:t>”, dan ”di” </a:t>
            </a:r>
            <a:r>
              <a:rPr lang="en-US" dirty="0" err="1"/>
              <a:t>merupakan</a:t>
            </a:r>
            <a:r>
              <a:rPr lang="en-US" dirty="0"/>
              <a:t> kata </a:t>
            </a:r>
            <a:r>
              <a:rPr lang="en-US" dirty="0" err="1"/>
              <a:t>kata</a:t>
            </a:r>
            <a:r>
              <a:rPr lang="en-US" dirty="0"/>
              <a:t> yang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Tweet.</a:t>
            </a:r>
          </a:p>
          <a:p>
            <a:endParaRPr lang="en-ID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93DAC1-1B9A-2388-2723-70344291D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3" y="751344"/>
            <a:ext cx="4943475" cy="4943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84B869-46F3-4519-11A0-C4789E0C0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400" y="-534531"/>
            <a:ext cx="12858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64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9C13-4B87-C6E6-0CE3-FCDAC46F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1" y="108406"/>
            <a:ext cx="5410199" cy="950977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HASIL</a:t>
            </a:r>
            <a:br>
              <a:rPr lang="en-US" sz="4000" b="1" dirty="0"/>
            </a:br>
            <a:r>
              <a:rPr lang="en-US" sz="3100" b="1" dirty="0" err="1"/>
              <a:t>Pembuatan</a:t>
            </a:r>
            <a:r>
              <a:rPr lang="en-US" sz="3100" b="1" dirty="0"/>
              <a:t> </a:t>
            </a:r>
            <a:r>
              <a:rPr lang="en-US" sz="3100" b="1" dirty="0" err="1"/>
              <a:t>api</a:t>
            </a:r>
            <a:r>
              <a:rPr lang="en-US" sz="3100" b="1" dirty="0"/>
              <a:t> cleansing</a:t>
            </a:r>
            <a:endParaRPr lang="en-ID" sz="4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82BBDB-CC30-B562-726F-CEE9C38E9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22"/>
          <a:stretch/>
        </p:blipFill>
        <p:spPr>
          <a:xfrm>
            <a:off x="3262312" y="1335862"/>
            <a:ext cx="8843963" cy="4491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FA3E5-C82D-06C2-166F-E34BD9386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61" b="36112"/>
          <a:stretch/>
        </p:blipFill>
        <p:spPr>
          <a:xfrm>
            <a:off x="-3088005" y="2557462"/>
            <a:ext cx="2867787" cy="871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82DBBD-05A9-39FF-A123-F047D5104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267" b="29025"/>
          <a:stretch/>
        </p:blipFill>
        <p:spPr>
          <a:xfrm rot="10800000" flipH="1" flipV="1">
            <a:off x="-3054857" y="3702000"/>
            <a:ext cx="2781110" cy="1988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388203-9090-BBF2-EEBC-4C2B4EEF9E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56" r="1718" b="1580"/>
          <a:stretch/>
        </p:blipFill>
        <p:spPr>
          <a:xfrm>
            <a:off x="-3054857" y="4076759"/>
            <a:ext cx="2834639" cy="14189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E6FFB3-ECB4-09D3-0D07-A9B9F33F2A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3" t="24586" r="1718" b="14000"/>
          <a:stretch/>
        </p:blipFill>
        <p:spPr>
          <a:xfrm>
            <a:off x="-3054857" y="5641733"/>
            <a:ext cx="2834639" cy="10035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5FEB4E-DC16-E49D-4A9D-64DD58351CAA}"/>
              </a:ext>
            </a:extLst>
          </p:cNvPr>
          <p:cNvSpPr txBox="1"/>
          <p:nvPr/>
        </p:nvSpPr>
        <p:spPr>
          <a:xfrm>
            <a:off x="280987" y="1247775"/>
            <a:ext cx="2981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API Cleansing </a:t>
            </a:r>
            <a:r>
              <a:rPr lang="en-US" dirty="0" err="1"/>
              <a:t>menggunakan</a:t>
            </a:r>
            <a:r>
              <a:rPr lang="en-US" dirty="0"/>
              <a:t> Flask dan Swagger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dokumentasi</a:t>
            </a:r>
            <a:r>
              <a:rPr lang="en-US" dirty="0"/>
              <a:t> API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57234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9C13-4B87-C6E6-0CE3-FCDAC46F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1" y="108406"/>
            <a:ext cx="5410199" cy="950977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HASIL</a:t>
            </a:r>
            <a:br>
              <a:rPr lang="en-US" sz="4000" b="1" dirty="0"/>
            </a:br>
            <a:r>
              <a:rPr lang="en-US" sz="3100" b="1" dirty="0" err="1"/>
              <a:t>pembuatan</a:t>
            </a:r>
            <a:r>
              <a:rPr lang="en-US" sz="3100" b="1" dirty="0"/>
              <a:t> </a:t>
            </a:r>
            <a:r>
              <a:rPr lang="en-US" sz="3100" b="1" dirty="0" err="1"/>
              <a:t>api</a:t>
            </a:r>
            <a:r>
              <a:rPr lang="en-US" sz="3100" b="1" dirty="0"/>
              <a:t> cleansing</a:t>
            </a:r>
            <a:endParaRPr lang="en-ID" sz="4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82BBDB-CC30-B562-726F-CEE9C38E9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22"/>
          <a:stretch/>
        </p:blipFill>
        <p:spPr>
          <a:xfrm>
            <a:off x="-3007995" y="1063604"/>
            <a:ext cx="2525840" cy="1282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FA3E5-C82D-06C2-166F-E34BD9386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61" b="36112"/>
          <a:stretch/>
        </p:blipFill>
        <p:spPr>
          <a:xfrm>
            <a:off x="3300985" y="1205368"/>
            <a:ext cx="8624315" cy="26209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82DBBD-05A9-39FF-A123-F047D5104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267" b="29025"/>
          <a:stretch/>
        </p:blipFill>
        <p:spPr>
          <a:xfrm rot="10800000" flipH="1" flipV="1">
            <a:off x="3215260" y="4010602"/>
            <a:ext cx="12279155" cy="8777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388203-9090-BBF2-EEBC-4C2B4EEF9E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56" r="1718" b="1580"/>
          <a:stretch/>
        </p:blipFill>
        <p:spPr>
          <a:xfrm>
            <a:off x="-3007995" y="3826350"/>
            <a:ext cx="2834639" cy="14189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E6FFB3-ECB4-09D3-0D07-A9B9F33F2A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3" t="24586" r="1718" b="14000"/>
          <a:stretch/>
        </p:blipFill>
        <p:spPr>
          <a:xfrm>
            <a:off x="-2974847" y="5332315"/>
            <a:ext cx="2834639" cy="10035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4C7A41-66F3-65B9-5A05-D0EF706C750E}"/>
              </a:ext>
            </a:extLst>
          </p:cNvPr>
          <p:cNvSpPr txBox="1"/>
          <p:nvPr/>
        </p:nvSpPr>
        <p:spPr>
          <a:xfrm>
            <a:off x="280987" y="1247775"/>
            <a:ext cx="2981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API Cleansing </a:t>
            </a:r>
            <a:r>
              <a:rPr lang="en-US" dirty="0" err="1"/>
              <a:t>menggunakan</a:t>
            </a:r>
            <a:r>
              <a:rPr lang="en-US" dirty="0"/>
              <a:t> Flask dan Swagger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dokumentasi</a:t>
            </a:r>
            <a:r>
              <a:rPr lang="en-US" dirty="0"/>
              <a:t> API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72E39C-7AD3-8AA3-A7FE-2C94EA15DA9A}"/>
              </a:ext>
            </a:extLst>
          </p:cNvPr>
          <p:cNvSpPr txBox="1"/>
          <p:nvPr/>
        </p:nvSpPr>
        <p:spPr>
          <a:xfrm>
            <a:off x="280987" y="2981325"/>
            <a:ext cx="2981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Gambar di </a:t>
            </a:r>
            <a:r>
              <a:rPr lang="en-US" dirty="0" err="1"/>
              <a:t>samping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API Cleansing </a:t>
            </a:r>
            <a:r>
              <a:rPr lang="en-US" dirty="0" err="1"/>
              <a:t>untuk</a:t>
            </a:r>
            <a:r>
              <a:rPr lang="en-US" dirty="0"/>
              <a:t> Text Processing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imput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text/</a:t>
            </a:r>
            <a:r>
              <a:rPr lang="en-US" dirty="0" err="1"/>
              <a:t>kalimat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96524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9C13-4B87-C6E6-0CE3-FCDAC46F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1" y="108406"/>
            <a:ext cx="6511289" cy="950977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HASIL</a:t>
            </a:r>
            <a:br>
              <a:rPr lang="en-US" sz="4000" b="1" dirty="0"/>
            </a:br>
            <a:r>
              <a:rPr lang="en-US" sz="3100" b="1" dirty="0" err="1"/>
              <a:t>pembuatan</a:t>
            </a:r>
            <a:r>
              <a:rPr lang="en-US" sz="3100" b="1" dirty="0"/>
              <a:t> </a:t>
            </a:r>
            <a:r>
              <a:rPr lang="en-US" sz="3100" b="1" dirty="0" err="1"/>
              <a:t>api</a:t>
            </a:r>
            <a:r>
              <a:rPr lang="en-US" sz="3100" b="1" dirty="0"/>
              <a:t> cleansing</a:t>
            </a:r>
            <a:endParaRPr lang="en-ID" sz="4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82BBDB-CC30-B562-726F-CEE9C38E9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22"/>
          <a:stretch/>
        </p:blipFill>
        <p:spPr>
          <a:xfrm>
            <a:off x="-2914266" y="1127293"/>
            <a:ext cx="2525840" cy="1282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FA3E5-C82D-06C2-166F-E34BD9386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61" b="36112"/>
          <a:stretch/>
        </p:blipFill>
        <p:spPr>
          <a:xfrm>
            <a:off x="-2914267" y="2372637"/>
            <a:ext cx="2834639" cy="861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82DBBD-05A9-39FF-A123-F047D5104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267" b="29025"/>
          <a:stretch/>
        </p:blipFill>
        <p:spPr>
          <a:xfrm rot="10800000" flipH="1" flipV="1">
            <a:off x="-2914267" y="3432068"/>
            <a:ext cx="2630806" cy="2261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388203-9090-BBF2-EEBC-4C2B4EEF9E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56" r="1718" b="1580"/>
          <a:stretch/>
        </p:blipFill>
        <p:spPr>
          <a:xfrm>
            <a:off x="4556760" y="108406"/>
            <a:ext cx="7458837" cy="37337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E6FFB3-ECB4-09D3-0D07-A9B9F33F2A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3" t="24586" r="1718" b="14000"/>
          <a:stretch/>
        </p:blipFill>
        <p:spPr>
          <a:xfrm>
            <a:off x="3511296" y="3565661"/>
            <a:ext cx="8642939" cy="3059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CFCBD0-4FB0-F729-0DAC-5CE5B7837E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750" t="38267" r="9477" b="34610"/>
          <a:stretch/>
        </p:blipFill>
        <p:spPr>
          <a:xfrm>
            <a:off x="-7439787" y="4479445"/>
            <a:ext cx="7287387" cy="1860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B60C16-CB74-27DA-6630-7279A194114E}"/>
              </a:ext>
            </a:extLst>
          </p:cNvPr>
          <p:cNvSpPr txBox="1"/>
          <p:nvPr/>
        </p:nvSpPr>
        <p:spPr>
          <a:xfrm>
            <a:off x="280987" y="1247775"/>
            <a:ext cx="2981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API Cleansing </a:t>
            </a:r>
            <a:r>
              <a:rPr lang="en-US" dirty="0" err="1"/>
              <a:t>menggunakan</a:t>
            </a:r>
            <a:r>
              <a:rPr lang="en-US" dirty="0"/>
              <a:t> Flask dan Swagger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dokumentasi</a:t>
            </a:r>
            <a:r>
              <a:rPr lang="en-US" dirty="0"/>
              <a:t> API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87013-B847-568E-4F10-02F47C83DC51}"/>
              </a:ext>
            </a:extLst>
          </p:cNvPr>
          <p:cNvSpPr txBox="1"/>
          <p:nvPr/>
        </p:nvSpPr>
        <p:spPr>
          <a:xfrm>
            <a:off x="209551" y="2803369"/>
            <a:ext cx="2981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Gambar di </a:t>
            </a:r>
            <a:r>
              <a:rPr lang="en-US" dirty="0" err="1"/>
              <a:t>samping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API Cleansing </a:t>
            </a:r>
            <a:r>
              <a:rPr lang="en-US" dirty="0" err="1"/>
              <a:t>untuk</a:t>
            </a:r>
            <a:r>
              <a:rPr lang="en-US" dirty="0"/>
              <a:t> Text Processing File </a:t>
            </a:r>
            <a:r>
              <a:rPr lang="en-US" dirty="0" err="1"/>
              <a:t>dengan</a:t>
            </a:r>
            <a:r>
              <a:rPr lang="en-US" dirty="0"/>
              <a:t> input </a:t>
            </a:r>
            <a:r>
              <a:rPr lang="en-US" dirty="0" err="1"/>
              <a:t>berupa</a:t>
            </a:r>
            <a:r>
              <a:rPr lang="en-US" dirty="0"/>
              <a:t> file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27623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9C13-4B87-C6E6-0CE3-FCDAC46F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443" y="748486"/>
            <a:ext cx="6821805" cy="950977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HASIL</a:t>
            </a:r>
            <a:br>
              <a:rPr lang="en-US" sz="4000" b="1" dirty="0"/>
            </a:br>
            <a:r>
              <a:rPr lang="en-US" sz="3100" b="1" dirty="0" err="1"/>
              <a:t>Penyimpanan</a:t>
            </a:r>
            <a:r>
              <a:rPr lang="en-US" sz="3100" b="1" dirty="0"/>
              <a:t> </a:t>
            </a:r>
            <a:r>
              <a:rPr lang="en-US" sz="3100" b="1" dirty="0" err="1"/>
              <a:t>ke</a:t>
            </a:r>
            <a:r>
              <a:rPr lang="en-US" sz="3100" b="1" dirty="0"/>
              <a:t> </a:t>
            </a:r>
            <a:r>
              <a:rPr lang="en-US" sz="3100" b="1" dirty="0" err="1"/>
              <a:t>dalam</a:t>
            </a:r>
            <a:r>
              <a:rPr lang="en-US" sz="3100" b="1" dirty="0"/>
              <a:t> database</a:t>
            </a:r>
            <a:endParaRPr lang="en-ID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4075C-E684-9E32-43DB-B45B18C69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50" t="38267" r="9477" b="34610"/>
          <a:stretch/>
        </p:blipFill>
        <p:spPr>
          <a:xfrm>
            <a:off x="4431411" y="3128772"/>
            <a:ext cx="7287387" cy="1860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27B179-5140-986E-305E-78B3C57CE6A7}"/>
              </a:ext>
            </a:extLst>
          </p:cNvPr>
          <p:cNvSpPr txBox="1"/>
          <p:nvPr/>
        </p:nvSpPr>
        <p:spPr>
          <a:xfrm>
            <a:off x="877443" y="1928443"/>
            <a:ext cx="4663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tweet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cleansing dan data tweet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cleansing yang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b="1" dirty="0" err="1"/>
              <a:t>database_hate.db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3252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AC49386-DE86-0FE7-8806-E3F89419E12C}"/>
              </a:ext>
            </a:extLst>
          </p:cNvPr>
          <p:cNvSpPr/>
          <p:nvPr/>
        </p:nvSpPr>
        <p:spPr>
          <a:xfrm rot="401953">
            <a:off x="471054" y="1301435"/>
            <a:ext cx="3807247" cy="2220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864AE-2889-303F-05A0-29D68E0EE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4" t="1604" r="78679" b="5393"/>
          <a:stretch/>
        </p:blipFill>
        <p:spPr>
          <a:xfrm>
            <a:off x="10610165" y="1"/>
            <a:ext cx="2245300" cy="685799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55526-E22A-3951-D5F7-F76F52E68177}"/>
              </a:ext>
            </a:extLst>
          </p:cNvPr>
          <p:cNvSpPr txBox="1"/>
          <p:nvPr/>
        </p:nvSpPr>
        <p:spPr>
          <a:xfrm>
            <a:off x="10788290" y="1794702"/>
            <a:ext cx="188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HASIL DAN KESIMPULAN</a:t>
            </a:r>
            <a:endParaRPr lang="en-ID" sz="24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72C670-1CFE-6322-DF02-ADC242AE46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7" t="-1" r="40998" b="1"/>
          <a:stretch/>
        </p:blipFill>
        <p:spPr>
          <a:xfrm>
            <a:off x="4973350" y="0"/>
            <a:ext cx="2245300" cy="6858000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474CA7-137E-2625-1CE9-480C5D758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1" t="3440" r="39061"/>
          <a:stretch/>
        </p:blipFill>
        <p:spPr>
          <a:xfrm>
            <a:off x="7791758" y="1"/>
            <a:ext cx="2245300" cy="6857999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E0867C-665A-5ECB-BA3F-3BFC24D922B9}"/>
              </a:ext>
            </a:extLst>
          </p:cNvPr>
          <p:cNvSpPr txBox="1"/>
          <p:nvPr/>
        </p:nvSpPr>
        <p:spPr>
          <a:xfrm>
            <a:off x="8042538" y="1794702"/>
            <a:ext cx="1743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METODE PENELITIAN</a:t>
            </a:r>
            <a:endParaRPr lang="en-ID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4C5868-683E-6CD8-31A3-BBF6DF206966}"/>
              </a:ext>
            </a:extLst>
          </p:cNvPr>
          <p:cNvSpPr txBox="1"/>
          <p:nvPr/>
        </p:nvSpPr>
        <p:spPr>
          <a:xfrm>
            <a:off x="5139070" y="1794702"/>
            <a:ext cx="1913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LATAR BELAKANG</a:t>
            </a:r>
            <a:endParaRPr lang="en-ID" sz="2400" b="1" dirty="0"/>
          </a:p>
        </p:txBody>
      </p:sp>
      <p:pic>
        <p:nvPicPr>
          <p:cNvPr id="13" name="Graphic 12" descr="Books on shelf with solid fill">
            <a:extLst>
              <a:ext uri="{FF2B5EF4-FFF2-40B4-BE49-F238E27FC236}">
                <a16:creationId xmlns:a16="http://schemas.microsoft.com/office/drawing/2014/main" id="{FC9E4DCC-CEA8-DEBF-98F9-DE1FD643D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8208" y="-123938"/>
            <a:ext cx="3552938" cy="3552938"/>
          </a:xfrm>
          <a:prstGeom prst="rect">
            <a:avLst/>
          </a:prstGeom>
        </p:spPr>
      </p:pic>
      <p:pic>
        <p:nvPicPr>
          <p:cNvPr id="19" name="Graphic 18" descr="Pie chart with solid fill">
            <a:extLst>
              <a:ext uri="{FF2B5EF4-FFF2-40B4-BE49-F238E27FC236}">
                <a16:creationId xmlns:a16="http://schemas.microsoft.com/office/drawing/2014/main" id="{EC7DCCC6-530E-5B42-A1AC-73BA86DCAA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94011">
            <a:off x="10453899" y="7312881"/>
            <a:ext cx="3017793" cy="3017793"/>
          </a:xfrm>
          <a:prstGeom prst="rect">
            <a:avLst/>
          </a:prstGeom>
        </p:spPr>
      </p:pic>
      <p:pic>
        <p:nvPicPr>
          <p:cNvPr id="20" name="Graphic 19" descr="Research with solid fill">
            <a:extLst>
              <a:ext uri="{FF2B5EF4-FFF2-40B4-BE49-F238E27FC236}">
                <a16:creationId xmlns:a16="http://schemas.microsoft.com/office/drawing/2014/main" id="{3A46E7C5-7799-E7C5-2A05-3AB45477FA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92789" y="-2673330"/>
            <a:ext cx="3101618" cy="3101618"/>
          </a:xfrm>
          <a:prstGeom prst="rect">
            <a:avLst/>
          </a:prstGeom>
        </p:spPr>
      </p:pic>
      <p:pic>
        <p:nvPicPr>
          <p:cNvPr id="21" name="Graphic 20" descr="Magnifying glass with solid fill">
            <a:extLst>
              <a:ext uri="{FF2B5EF4-FFF2-40B4-BE49-F238E27FC236}">
                <a16:creationId xmlns:a16="http://schemas.microsoft.com/office/drawing/2014/main" id="{7BBA8D8E-C890-83D2-7EFE-D08E1DE996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6078096">
            <a:off x="-3791408" y="6152092"/>
            <a:ext cx="3299534" cy="3299534"/>
          </a:xfrm>
          <a:prstGeom prst="rect">
            <a:avLst/>
          </a:prstGeom>
        </p:spPr>
      </p:pic>
      <p:pic>
        <p:nvPicPr>
          <p:cNvPr id="22" name="Graphic 21" descr="Presentation with bar chart with solid fill">
            <a:extLst>
              <a:ext uri="{FF2B5EF4-FFF2-40B4-BE49-F238E27FC236}">
                <a16:creationId xmlns:a16="http://schemas.microsoft.com/office/drawing/2014/main" id="{5A915D4C-9356-A5F7-8A5D-518BBB5B3E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620948" y="5116616"/>
            <a:ext cx="3580466" cy="35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46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F8E51A-6DD3-11C1-A969-AAAC857CC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2320AF25-0CF3-636F-4F0D-F329A7BE8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" r="-175"/>
          <a:stretch/>
        </p:blipFill>
        <p:spPr>
          <a:xfrm>
            <a:off x="12725402" y="1828799"/>
            <a:ext cx="4686778" cy="26161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309C13-4B87-C6E6-0CE3-FCDAC46F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38912"/>
            <a:ext cx="5410199" cy="950977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kesimpulan</a:t>
            </a:r>
            <a:endParaRPr lang="en-ID" sz="40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E7C952-6998-A2FD-3A92-B405F5694FE0}"/>
              </a:ext>
            </a:extLst>
          </p:cNvPr>
          <p:cNvSpPr txBox="1">
            <a:spLocks/>
          </p:cNvSpPr>
          <p:nvPr/>
        </p:nvSpPr>
        <p:spPr>
          <a:xfrm>
            <a:off x="7124701" y="438911"/>
            <a:ext cx="5410199" cy="95097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/>
              <a:t>saran</a:t>
            </a:r>
            <a:endParaRPr lang="en-ID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A91CA-8C80-1178-4669-CF743987A285}"/>
              </a:ext>
            </a:extLst>
          </p:cNvPr>
          <p:cNvSpPr txBox="1"/>
          <p:nvPr/>
        </p:nvSpPr>
        <p:spPr>
          <a:xfrm>
            <a:off x="685801" y="1389888"/>
            <a:ext cx="4572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Dari Analisa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, </a:t>
            </a:r>
          </a:p>
          <a:p>
            <a:r>
              <a:rPr lang="en-ID" dirty="0"/>
              <a:t>Telah </a:t>
            </a:r>
            <a:r>
              <a:rPr lang="en-ID" dirty="0" err="1"/>
              <a:t>diketahui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5.561 tweet yang </a:t>
            </a:r>
            <a:r>
              <a:rPr lang="en-ID" dirty="0" err="1"/>
              <a:t>berisi</a:t>
            </a:r>
            <a:r>
              <a:rPr lang="en-ID" dirty="0"/>
              <a:t> Tindakan Hate Speech dan 5.043 tweet yang </a:t>
            </a:r>
            <a:r>
              <a:rPr lang="en-ID" dirty="0" err="1"/>
              <a:t>berisi</a:t>
            </a:r>
            <a:r>
              <a:rPr lang="en-ID" dirty="0"/>
              <a:t> Tindakan Abusive.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berarti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di Indonesia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sekali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Twitter yang </a:t>
            </a:r>
            <a:r>
              <a:rPr lang="en-ID" dirty="0" err="1"/>
              <a:t>melakukan</a:t>
            </a:r>
            <a:r>
              <a:rPr lang="en-ID" dirty="0"/>
              <a:t> Tindakan Hate Speech </a:t>
            </a:r>
            <a:r>
              <a:rPr lang="en-ID" dirty="0" err="1"/>
              <a:t>maupun</a:t>
            </a:r>
            <a:r>
              <a:rPr lang="en-ID" dirty="0"/>
              <a:t> Abusive </a:t>
            </a:r>
            <a:r>
              <a:rPr lang="en-ID" dirty="0" err="1"/>
              <a:t>dalam</a:t>
            </a:r>
            <a:r>
              <a:rPr lang="en-ID" dirty="0"/>
              <a:t> tweet yang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bagikan</a:t>
            </a:r>
            <a:r>
              <a:rPr lang="en-ID" dirty="0"/>
              <a:t> di Twitter.</a:t>
            </a:r>
          </a:p>
          <a:p>
            <a:endParaRPr lang="en-US" dirty="0"/>
          </a:p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dibuatnya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cleansing,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proses cleansing agar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proses cleansing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mempercepat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proses Analisa dan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data yang </a:t>
            </a:r>
            <a:r>
              <a:rPr lang="en-US" dirty="0" err="1"/>
              <a:t>akurat</a:t>
            </a:r>
            <a:r>
              <a:rPr lang="en-US" dirty="0"/>
              <a:t> dan </a:t>
            </a:r>
            <a:r>
              <a:rPr lang="en-US" dirty="0" err="1"/>
              <a:t>presisi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yang </a:t>
            </a:r>
            <a:r>
              <a:rPr lang="en-US" dirty="0" err="1"/>
              <a:t>diinginkan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7E7AA-CB68-9FBE-E5E4-0F571AB058CA}"/>
              </a:ext>
            </a:extLst>
          </p:cNvPr>
          <p:cNvSpPr txBox="1"/>
          <p:nvPr/>
        </p:nvSpPr>
        <p:spPr>
          <a:xfrm>
            <a:off x="7124701" y="1389888"/>
            <a:ext cx="4572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Karena </a:t>
            </a:r>
            <a:r>
              <a:rPr lang="en-ID" dirty="0" err="1"/>
              <a:t>keterbatasan</a:t>
            </a:r>
            <a:r>
              <a:rPr lang="en-ID" dirty="0"/>
              <a:t> data yang </a:t>
            </a:r>
            <a:r>
              <a:rPr lang="en-ID" dirty="0" err="1"/>
              <a:t>dimilki</a:t>
            </a:r>
            <a:r>
              <a:rPr lang="en-ID" dirty="0"/>
              <a:t>, </a:t>
            </a:r>
            <a:r>
              <a:rPr lang="en-ID" dirty="0" err="1"/>
              <a:t>disarankan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explore data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dan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akurat</a:t>
            </a:r>
            <a:r>
              <a:rPr lang="en-ID" dirty="0"/>
              <a:t>.</a:t>
            </a:r>
          </a:p>
          <a:p>
            <a:endParaRPr lang="en-US" dirty="0"/>
          </a:p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dikembangkan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automation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Tindakan Hate Speech </a:t>
            </a:r>
            <a:r>
              <a:rPr lang="en-US" dirty="0" err="1"/>
              <a:t>maupun</a:t>
            </a:r>
            <a:r>
              <a:rPr lang="en-US" dirty="0"/>
              <a:t> Abusive </a:t>
            </a:r>
            <a:r>
              <a:rPr lang="en-US" dirty="0" err="1"/>
              <a:t>dalam</a:t>
            </a:r>
            <a:r>
              <a:rPr lang="en-US" dirty="0"/>
              <a:t> Tweet yang </a:t>
            </a:r>
            <a:r>
              <a:rPr lang="en-US" dirty="0" err="1"/>
              <a:t>dibagikan</a:t>
            </a:r>
            <a:r>
              <a:rPr lang="en-US" dirty="0"/>
              <a:t> di Twitter dan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dianggap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Tindakan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membahayakan</a:t>
            </a:r>
            <a:r>
              <a:rPr lang="en-US" dirty="0"/>
              <a:t> </a:t>
            </a:r>
            <a:r>
              <a:rPr lang="en-US" dirty="0" err="1"/>
              <a:t>psikologi</a:t>
            </a:r>
            <a:r>
              <a:rPr lang="en-US" dirty="0"/>
              <a:t> </a:t>
            </a:r>
            <a:r>
              <a:rPr lang="en-US" dirty="0" err="1"/>
              <a:t>individu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A92197-23B1-95F5-7429-059382B31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938" y="4814938"/>
            <a:ext cx="1762124" cy="17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66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0E8B6D-9F55-0EA9-E24D-29702368F2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4" t="1604" r="78679" b="5393"/>
          <a:stretch/>
        </p:blipFill>
        <p:spPr>
          <a:xfrm>
            <a:off x="5040883" y="1"/>
            <a:ext cx="2245300" cy="6857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56E3EC-8E1E-59BD-8DDC-7DFC57C260AE}"/>
              </a:ext>
            </a:extLst>
          </p:cNvPr>
          <p:cNvSpPr txBox="1"/>
          <p:nvPr/>
        </p:nvSpPr>
        <p:spPr>
          <a:xfrm>
            <a:off x="5219008" y="1794702"/>
            <a:ext cx="188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HASIL DAN KESIMPULAN</a:t>
            </a:r>
            <a:endParaRPr lang="en-ID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3EF0F-26B1-19B8-FF45-E1A28A95F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7" t="-1" r="40998" b="1"/>
          <a:stretch/>
        </p:blipFill>
        <p:spPr>
          <a:xfrm>
            <a:off x="-608633" y="-1"/>
            <a:ext cx="2245300" cy="6858000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EBE761-3BE3-D031-B1C7-EE57F7030D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1" t="3440" r="39061"/>
          <a:stretch/>
        </p:blipFill>
        <p:spPr>
          <a:xfrm>
            <a:off x="2209775" y="0"/>
            <a:ext cx="2245300" cy="6857999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937B38-F2B1-58EE-23C7-08F7089CC675}"/>
              </a:ext>
            </a:extLst>
          </p:cNvPr>
          <p:cNvSpPr txBox="1"/>
          <p:nvPr/>
        </p:nvSpPr>
        <p:spPr>
          <a:xfrm>
            <a:off x="2460555" y="1794701"/>
            <a:ext cx="1743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METODE PENELITIAN</a:t>
            </a:r>
            <a:endParaRPr lang="en-ID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069FC-2A8B-4B1E-C23D-E05C5C3AFB6E}"/>
              </a:ext>
            </a:extLst>
          </p:cNvPr>
          <p:cNvSpPr txBox="1"/>
          <p:nvPr/>
        </p:nvSpPr>
        <p:spPr>
          <a:xfrm>
            <a:off x="-442913" y="1794701"/>
            <a:ext cx="1913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LATAR BELAKANG</a:t>
            </a:r>
            <a:endParaRPr lang="en-ID" sz="2400" b="1" dirty="0"/>
          </a:p>
        </p:txBody>
      </p:sp>
      <p:pic>
        <p:nvPicPr>
          <p:cNvPr id="2" name="Graphic 1" descr="Pie chart with solid fill">
            <a:extLst>
              <a:ext uri="{FF2B5EF4-FFF2-40B4-BE49-F238E27FC236}">
                <a16:creationId xmlns:a16="http://schemas.microsoft.com/office/drawing/2014/main" id="{5D4E971E-7451-82C8-923D-BDF4FECC43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94011">
            <a:off x="9466161" y="2482107"/>
            <a:ext cx="3017793" cy="3017793"/>
          </a:xfrm>
          <a:prstGeom prst="rect">
            <a:avLst/>
          </a:prstGeom>
        </p:spPr>
      </p:pic>
      <p:pic>
        <p:nvPicPr>
          <p:cNvPr id="3" name="Graphic 2" descr="Research with solid fill">
            <a:extLst>
              <a:ext uri="{FF2B5EF4-FFF2-40B4-BE49-F238E27FC236}">
                <a16:creationId xmlns:a16="http://schemas.microsoft.com/office/drawing/2014/main" id="{085C242B-B5AF-1173-0D9B-7A617B6D6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04272">
            <a:off x="13081914" y="-1160442"/>
            <a:ext cx="2320883" cy="2320883"/>
          </a:xfrm>
          <a:prstGeom prst="rect">
            <a:avLst/>
          </a:prstGeom>
        </p:spPr>
      </p:pic>
      <p:pic>
        <p:nvPicPr>
          <p:cNvPr id="4" name="Graphic 3" descr="Magnifying glass with solid fill">
            <a:extLst>
              <a:ext uri="{FF2B5EF4-FFF2-40B4-BE49-F238E27FC236}">
                <a16:creationId xmlns:a16="http://schemas.microsoft.com/office/drawing/2014/main" id="{B992651D-ECC3-7564-A42D-1FF222176E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940220">
            <a:off x="-3174232" y="5569272"/>
            <a:ext cx="2817247" cy="281724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4AE8F6-0A58-C086-E8D8-FC115AD73F1C}"/>
              </a:ext>
            </a:extLst>
          </p:cNvPr>
          <p:cNvSpPr/>
          <p:nvPr/>
        </p:nvSpPr>
        <p:spPr>
          <a:xfrm rot="401953">
            <a:off x="-4098453" y="-2127566"/>
            <a:ext cx="3807247" cy="2220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Graphic 9" descr="Books on shelf with solid fill">
            <a:extLst>
              <a:ext uri="{FF2B5EF4-FFF2-40B4-BE49-F238E27FC236}">
                <a16:creationId xmlns:a16="http://schemas.microsoft.com/office/drawing/2014/main" id="{DB3BA764-4E7F-43FA-4BA6-98BDF96913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3971299" y="-3552939"/>
            <a:ext cx="3552938" cy="3552938"/>
          </a:xfrm>
          <a:prstGeom prst="rect">
            <a:avLst/>
          </a:prstGeom>
        </p:spPr>
      </p:pic>
      <p:pic>
        <p:nvPicPr>
          <p:cNvPr id="15" name="Graphic 14" descr="Presentation with bar chart with solid fill">
            <a:extLst>
              <a:ext uri="{FF2B5EF4-FFF2-40B4-BE49-F238E27FC236}">
                <a16:creationId xmlns:a16="http://schemas.microsoft.com/office/drawing/2014/main" id="{9EBF07BD-B319-787A-D2C0-02C4F903A4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7569742" y="3428999"/>
            <a:ext cx="3580466" cy="35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01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F8E51A-6DD3-11C1-A969-AAAC857CC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FD4797-F59C-42EA-9F57-74424CB4D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89" b="31289"/>
          <a:stretch/>
        </p:blipFill>
        <p:spPr>
          <a:xfrm>
            <a:off x="-168365" y="-94706"/>
            <a:ext cx="12528730" cy="7047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A04547-F86F-58AB-72FA-47BDACAF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3873500"/>
            <a:ext cx="10131425" cy="1456267"/>
          </a:xfrm>
        </p:spPr>
        <p:txBody>
          <a:bodyPr>
            <a:normAutofit/>
          </a:bodyPr>
          <a:lstStyle/>
          <a:p>
            <a:pPr algn="r"/>
            <a:r>
              <a:rPr lang="en-US" sz="6000" b="1" dirty="0">
                <a:latin typeface="Century Gothic" panose="020B0502020202020204" pitchFamily="34" charset="0"/>
              </a:rPr>
              <a:t>TERIMA KASIH</a:t>
            </a:r>
            <a:endParaRPr lang="en-ID" sz="60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783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F8E51A-6DD3-11C1-A969-AAAC857CC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9AF343-5871-A45C-5103-1C8A0AF53D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r="10262" b="44646"/>
          <a:stretch/>
        </p:blipFill>
        <p:spPr>
          <a:xfrm>
            <a:off x="-1235242" y="-152400"/>
            <a:ext cx="15590201" cy="7010400"/>
          </a:xfrm>
          <a:prstGeom prst="rect">
            <a:avLst/>
          </a:prstGeom>
          <a:ln w="7620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008001-17A5-E037-2352-85D11A718312}"/>
              </a:ext>
            </a:extLst>
          </p:cNvPr>
          <p:cNvSpPr txBox="1"/>
          <p:nvPr/>
        </p:nvSpPr>
        <p:spPr>
          <a:xfrm>
            <a:off x="494881" y="5911287"/>
            <a:ext cx="453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/>
              <a:t>LATAR BELAKANG</a:t>
            </a:r>
            <a:endParaRPr lang="en-ID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33D93-2C11-EF39-976D-1F43FBF294EF}"/>
              </a:ext>
            </a:extLst>
          </p:cNvPr>
          <p:cNvSpPr txBox="1">
            <a:spLocks/>
          </p:cNvSpPr>
          <p:nvPr/>
        </p:nvSpPr>
        <p:spPr>
          <a:xfrm>
            <a:off x="1561682" y="623547"/>
            <a:ext cx="4844715" cy="4115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2000" cap="none" dirty="0" err="1"/>
              <a:t>Hingga</a:t>
            </a:r>
            <a:r>
              <a:rPr lang="en-US" sz="2000" cap="none" dirty="0"/>
              <a:t> </a:t>
            </a:r>
            <a:r>
              <a:rPr lang="en-US" sz="2000" cap="none" dirty="0" err="1"/>
              <a:t>awal</a:t>
            </a:r>
            <a:r>
              <a:rPr lang="en-US" sz="2000" cap="none" dirty="0"/>
              <a:t> </a:t>
            </a:r>
            <a:r>
              <a:rPr lang="en-US" sz="2000" cap="none" dirty="0" err="1"/>
              <a:t>tahun</a:t>
            </a:r>
            <a:r>
              <a:rPr lang="en-US" sz="2000" cap="none" dirty="0"/>
              <a:t> 2023 </a:t>
            </a:r>
            <a:r>
              <a:rPr lang="en-US" sz="2000" cap="none" dirty="0" err="1"/>
              <a:t>ini</a:t>
            </a:r>
            <a:r>
              <a:rPr lang="en-US" sz="2000" cap="none" dirty="0"/>
              <a:t>, Indonesia </a:t>
            </a:r>
            <a:r>
              <a:rPr lang="en-US" sz="2000" cap="none" dirty="0" err="1"/>
              <a:t>merupakan</a:t>
            </a:r>
            <a:r>
              <a:rPr lang="en-US" sz="2000" cap="none" dirty="0"/>
              <a:t> </a:t>
            </a:r>
            <a:r>
              <a:rPr lang="en-US" sz="2000" cap="none" dirty="0" err="1"/>
              <a:t>peringkat</a:t>
            </a:r>
            <a:r>
              <a:rPr lang="en-US" sz="2000" cap="none" dirty="0"/>
              <a:t> </a:t>
            </a:r>
            <a:r>
              <a:rPr lang="en-US" sz="2000" cap="none" dirty="0" err="1"/>
              <a:t>ke</a:t>
            </a:r>
            <a:r>
              <a:rPr lang="en-US" sz="2000" cap="none" dirty="0"/>
              <a:t> lima </a:t>
            </a:r>
            <a:r>
              <a:rPr lang="en-US" sz="2000" cap="none" dirty="0" err="1"/>
              <a:t>pengguna</a:t>
            </a:r>
            <a:r>
              <a:rPr lang="en-US" sz="2000" cap="none" dirty="0"/>
              <a:t> twitter </a:t>
            </a:r>
            <a:r>
              <a:rPr lang="en-US" sz="2000" cap="none" dirty="0" err="1"/>
              <a:t>terbanyak</a:t>
            </a:r>
            <a:r>
              <a:rPr lang="en-US" sz="2000" cap="none" dirty="0"/>
              <a:t> di dunia </a:t>
            </a:r>
            <a:r>
              <a:rPr lang="en-US" sz="2000" cap="none" dirty="0" err="1"/>
              <a:t>dengan</a:t>
            </a:r>
            <a:r>
              <a:rPr lang="en-US" sz="2000" cap="none" dirty="0"/>
              <a:t> total </a:t>
            </a:r>
            <a:r>
              <a:rPr lang="en-US" sz="2000" cap="none" dirty="0" err="1"/>
              <a:t>sekitar</a:t>
            </a:r>
            <a:r>
              <a:rPr lang="en-US" sz="2000" cap="none" dirty="0"/>
              <a:t> 24 </a:t>
            </a:r>
            <a:r>
              <a:rPr lang="en-US" sz="2000" cap="none" dirty="0" err="1"/>
              <a:t>juta</a:t>
            </a:r>
            <a:r>
              <a:rPr lang="en-US" sz="2000" cap="none" dirty="0"/>
              <a:t> </a:t>
            </a:r>
            <a:r>
              <a:rPr lang="en-US" sz="2000" cap="none" dirty="0" err="1"/>
              <a:t>pengguna</a:t>
            </a:r>
            <a:r>
              <a:rPr lang="en-US" sz="2000" cap="none" dirty="0"/>
              <a:t>. Hal </a:t>
            </a:r>
            <a:r>
              <a:rPr lang="en-US" sz="2000" cap="none" dirty="0" err="1"/>
              <a:t>ini</a:t>
            </a:r>
            <a:r>
              <a:rPr lang="en-US" sz="2000" cap="none" dirty="0"/>
              <a:t> </a:t>
            </a:r>
            <a:r>
              <a:rPr lang="en-US" sz="2000" cap="none" dirty="0" err="1"/>
              <a:t>berarti</a:t>
            </a:r>
            <a:r>
              <a:rPr lang="en-US" sz="2000" cap="none" dirty="0"/>
              <a:t> Twitter </a:t>
            </a:r>
            <a:r>
              <a:rPr lang="en-US" sz="2000" cap="none" dirty="0" err="1"/>
              <a:t>merupakan</a:t>
            </a:r>
            <a:r>
              <a:rPr lang="en-US" sz="2000" cap="none" dirty="0"/>
              <a:t> salah </a:t>
            </a:r>
            <a:r>
              <a:rPr lang="en-US" sz="2000" cap="none" dirty="0" err="1"/>
              <a:t>satu</a:t>
            </a:r>
            <a:r>
              <a:rPr lang="en-US" sz="2000" cap="none" dirty="0"/>
              <a:t> media </a:t>
            </a:r>
            <a:r>
              <a:rPr lang="en-US" sz="2000" cap="none" dirty="0" err="1"/>
              <a:t>sosial</a:t>
            </a:r>
            <a:r>
              <a:rPr lang="en-US" sz="2000" cap="none" dirty="0"/>
              <a:t> yang </a:t>
            </a:r>
            <a:r>
              <a:rPr lang="en-US" sz="2000" cap="none" dirty="0" err="1"/>
              <a:t>sering</a:t>
            </a:r>
            <a:r>
              <a:rPr lang="en-US" sz="2000" cap="none" dirty="0"/>
              <a:t> </a:t>
            </a:r>
            <a:r>
              <a:rPr lang="en-US" sz="2000" cap="none" dirty="0" err="1"/>
              <a:t>digunakan</a:t>
            </a:r>
            <a:r>
              <a:rPr lang="en-US" sz="2000" cap="none" dirty="0"/>
              <a:t> oleh </a:t>
            </a:r>
            <a:r>
              <a:rPr lang="en-US" sz="2000" cap="none" dirty="0" err="1"/>
              <a:t>masyarakat</a:t>
            </a:r>
            <a:r>
              <a:rPr lang="en-US" sz="2000" cap="none" dirty="0"/>
              <a:t> di Indonesia.</a:t>
            </a:r>
          </a:p>
          <a:p>
            <a:pPr algn="just">
              <a:lnSpc>
                <a:spcPct val="110000"/>
              </a:lnSpc>
            </a:pPr>
            <a:r>
              <a:rPr lang="en-US" sz="2000" cap="none" dirty="0"/>
              <a:t>Banyak </a:t>
            </a:r>
            <a:r>
              <a:rPr lang="en-US" sz="2000" cap="none" dirty="0" err="1"/>
              <a:t>sekali</a:t>
            </a:r>
            <a:r>
              <a:rPr lang="en-US" sz="2000" cap="none" dirty="0"/>
              <a:t> </a:t>
            </a:r>
            <a:r>
              <a:rPr lang="en-US" sz="2000" cap="none" dirty="0" err="1"/>
              <a:t>hal</a:t>
            </a:r>
            <a:r>
              <a:rPr lang="en-US" sz="2000" cap="none" dirty="0"/>
              <a:t> yang </a:t>
            </a:r>
            <a:r>
              <a:rPr lang="en-US" sz="2000" cap="none" dirty="0" err="1"/>
              <a:t>dibahas</a:t>
            </a:r>
            <a:r>
              <a:rPr lang="en-US" sz="2000" cap="none" dirty="0"/>
              <a:t> di Twitter </a:t>
            </a:r>
            <a:r>
              <a:rPr lang="en-US" sz="2000" cap="none" dirty="0" err="1"/>
              <a:t>mulai</a:t>
            </a:r>
            <a:r>
              <a:rPr lang="en-US" sz="2000" cap="none" dirty="0"/>
              <a:t> </a:t>
            </a:r>
            <a:r>
              <a:rPr lang="en-US" sz="2000" cap="none" dirty="0" err="1"/>
              <a:t>dari</a:t>
            </a:r>
            <a:r>
              <a:rPr lang="en-US" sz="2000" cap="none" dirty="0"/>
              <a:t> Agama, </a:t>
            </a:r>
            <a:r>
              <a:rPr lang="en-US" sz="2000" cap="none" dirty="0" err="1"/>
              <a:t>Politik</a:t>
            </a:r>
            <a:r>
              <a:rPr lang="en-US" sz="2000" cap="none" dirty="0"/>
              <a:t> </a:t>
            </a:r>
            <a:r>
              <a:rPr lang="en-US" sz="2000" cap="none" dirty="0" err="1"/>
              <a:t>hingga</a:t>
            </a:r>
            <a:r>
              <a:rPr lang="en-US" sz="2000" cap="none" dirty="0"/>
              <a:t> </a:t>
            </a:r>
            <a:r>
              <a:rPr lang="en-US" sz="2000" i="1" cap="none" dirty="0"/>
              <a:t>Hate speech </a:t>
            </a:r>
            <a:r>
              <a:rPr lang="en-US" sz="2000" cap="none" dirty="0"/>
              <a:t>yang </a:t>
            </a:r>
            <a:r>
              <a:rPr lang="en-US" sz="2000" cap="none" dirty="0" err="1"/>
              <a:t>ditujukan</a:t>
            </a:r>
            <a:r>
              <a:rPr lang="en-US" sz="2000" cap="none" dirty="0"/>
              <a:t> </a:t>
            </a:r>
            <a:r>
              <a:rPr lang="en-US" sz="2000" cap="none" dirty="0" err="1"/>
              <a:t>kepada</a:t>
            </a:r>
            <a:r>
              <a:rPr lang="en-US" sz="2000" cap="none" dirty="0"/>
              <a:t> </a:t>
            </a:r>
            <a:r>
              <a:rPr lang="en-US" sz="2000" cap="none" dirty="0" err="1"/>
              <a:t>individu</a:t>
            </a:r>
            <a:r>
              <a:rPr lang="en-US" sz="2000" cap="none" dirty="0"/>
              <a:t> </a:t>
            </a:r>
            <a:r>
              <a:rPr lang="en-US" sz="2000" cap="none" dirty="0" err="1"/>
              <a:t>maupun</a:t>
            </a:r>
            <a:r>
              <a:rPr lang="en-US" sz="2000" cap="none" dirty="0"/>
              <a:t> </a:t>
            </a:r>
            <a:r>
              <a:rPr lang="en-US" sz="2000" cap="none" dirty="0" err="1"/>
              <a:t>kelompok</a:t>
            </a:r>
            <a:r>
              <a:rPr lang="en-US" sz="2000" cap="none" dirty="0"/>
              <a:t> </a:t>
            </a:r>
            <a:r>
              <a:rPr lang="en-US" sz="2000" cap="none" dirty="0" err="1"/>
              <a:t>atau</a:t>
            </a:r>
            <a:r>
              <a:rPr lang="en-US" sz="2000" cap="none" dirty="0"/>
              <a:t> </a:t>
            </a:r>
            <a:r>
              <a:rPr lang="en-US" sz="2000" cap="none" dirty="0" err="1"/>
              <a:t>komunitas</a:t>
            </a:r>
            <a:r>
              <a:rPr lang="en-US" sz="2000" cap="none" dirty="0"/>
              <a:t>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A73141-DFE8-B61F-B4F8-059A881E4294}"/>
              </a:ext>
            </a:extLst>
          </p:cNvPr>
          <p:cNvSpPr txBox="1">
            <a:spLocks/>
          </p:cNvSpPr>
          <p:nvPr/>
        </p:nvSpPr>
        <p:spPr>
          <a:xfrm>
            <a:off x="6876839" y="623547"/>
            <a:ext cx="4844715" cy="469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sz="2000" cap="none" dirty="0" err="1"/>
              <a:t>Begitu</a:t>
            </a:r>
            <a:r>
              <a:rPr lang="en-US" sz="2000" cap="none" dirty="0"/>
              <a:t> </a:t>
            </a:r>
            <a:r>
              <a:rPr lang="en-US" sz="2000" cap="none" dirty="0" err="1"/>
              <a:t>banyak</a:t>
            </a:r>
            <a:r>
              <a:rPr lang="en-US" sz="2000" cap="none" dirty="0"/>
              <a:t> yang </a:t>
            </a:r>
            <a:r>
              <a:rPr lang="en-US" sz="2000" cap="none" dirty="0" err="1"/>
              <a:t>dibahas</a:t>
            </a:r>
            <a:r>
              <a:rPr lang="en-US" sz="2000" cap="none" dirty="0"/>
              <a:t> </a:t>
            </a:r>
            <a:r>
              <a:rPr lang="en-US" sz="2000" cap="none" dirty="0" err="1"/>
              <a:t>sehingga</a:t>
            </a:r>
            <a:r>
              <a:rPr lang="en-US" sz="2000" cap="none" dirty="0"/>
              <a:t> </a:t>
            </a:r>
            <a:r>
              <a:rPr lang="en-US" sz="2000" cap="none" dirty="0" err="1"/>
              <a:t>terdapat</a:t>
            </a:r>
            <a:r>
              <a:rPr lang="en-US" sz="2000" cap="none" dirty="0"/>
              <a:t> </a:t>
            </a:r>
            <a:r>
              <a:rPr lang="en-US" sz="2000" cap="none" dirty="0" err="1"/>
              <a:t>penulisan</a:t>
            </a:r>
            <a:r>
              <a:rPr lang="en-US" sz="2000" cap="none" dirty="0"/>
              <a:t> dan </a:t>
            </a:r>
            <a:r>
              <a:rPr lang="en-US" sz="2000" cap="none" dirty="0" err="1"/>
              <a:t>tanda</a:t>
            </a:r>
            <a:r>
              <a:rPr lang="en-US" sz="2000" cap="none" dirty="0"/>
              <a:t> </a:t>
            </a:r>
            <a:r>
              <a:rPr lang="en-US" sz="2000" cap="none" dirty="0" err="1"/>
              <a:t>baca</a:t>
            </a:r>
            <a:r>
              <a:rPr lang="en-US" sz="2000" cap="none" dirty="0"/>
              <a:t> yang </a:t>
            </a:r>
            <a:r>
              <a:rPr lang="en-US" sz="2000" cap="none" dirty="0" err="1"/>
              <a:t>tidak</a:t>
            </a:r>
            <a:r>
              <a:rPr lang="en-US" sz="2000" cap="none" dirty="0"/>
              <a:t> </a:t>
            </a:r>
            <a:r>
              <a:rPr lang="en-US" sz="2000" cap="none" dirty="0" err="1"/>
              <a:t>sesuai</a:t>
            </a:r>
            <a:r>
              <a:rPr lang="en-US" sz="2000" cap="none" dirty="0"/>
              <a:t> </a:t>
            </a:r>
            <a:r>
              <a:rPr lang="en-US" sz="2000" cap="none" dirty="0" err="1"/>
              <a:t>hingga</a:t>
            </a:r>
            <a:r>
              <a:rPr lang="en-US" sz="2000" cap="none" dirty="0"/>
              <a:t> kata </a:t>
            </a:r>
            <a:r>
              <a:rPr lang="en-US" sz="2000" cap="none" dirty="0" err="1"/>
              <a:t>kata</a:t>
            </a:r>
            <a:r>
              <a:rPr lang="en-US" sz="2000" cap="none" dirty="0"/>
              <a:t> yang sangat </a:t>
            </a:r>
            <a:r>
              <a:rPr lang="en-US" sz="2000" cap="none" dirty="0" err="1"/>
              <a:t>menyinggung</a:t>
            </a:r>
            <a:r>
              <a:rPr lang="en-US" sz="2000" cap="none" dirty="0"/>
              <a:t> </a:t>
            </a:r>
            <a:r>
              <a:rPr lang="en-US" sz="2000" cap="none" dirty="0" err="1"/>
              <a:t>seseorang</a:t>
            </a:r>
            <a:r>
              <a:rPr lang="en-US" sz="2000" cap="none" dirty="0"/>
              <a:t> </a:t>
            </a:r>
            <a:r>
              <a:rPr lang="en-US" sz="2000" cap="none" dirty="0" err="1"/>
              <a:t>maupun</a:t>
            </a:r>
            <a:r>
              <a:rPr lang="en-US" sz="2000" cap="none" dirty="0"/>
              <a:t> </a:t>
            </a:r>
            <a:r>
              <a:rPr lang="en-US" sz="2000" cap="none" dirty="0" err="1"/>
              <a:t>kelompok</a:t>
            </a:r>
            <a:r>
              <a:rPr lang="en-US" sz="2000" cap="none" dirty="0"/>
              <a:t> </a:t>
            </a:r>
            <a:r>
              <a:rPr lang="en-US" sz="2000" cap="none" dirty="0" err="1"/>
              <a:t>dengan</a:t>
            </a:r>
            <a:r>
              <a:rPr lang="en-US" sz="2000" cap="none" dirty="0"/>
              <a:t> </a:t>
            </a:r>
            <a:r>
              <a:rPr lang="en-US" sz="2000" cap="none" dirty="0" err="1"/>
              <a:t>penulisan</a:t>
            </a:r>
            <a:r>
              <a:rPr lang="en-US" sz="2000" cap="none" dirty="0"/>
              <a:t> yang juga </a:t>
            </a:r>
            <a:r>
              <a:rPr lang="en-US" sz="2000" cap="none" dirty="0" err="1"/>
              <a:t>kurang</a:t>
            </a:r>
            <a:r>
              <a:rPr lang="en-US" sz="2000" cap="none" dirty="0"/>
              <a:t> </a:t>
            </a:r>
            <a:r>
              <a:rPr lang="en-US" sz="2000" cap="none" dirty="0" err="1"/>
              <a:t>tepat</a:t>
            </a:r>
            <a:r>
              <a:rPr lang="en-US" sz="2000" cap="none" dirty="0"/>
              <a:t>.</a:t>
            </a:r>
          </a:p>
          <a:p>
            <a:pPr algn="l">
              <a:lnSpc>
                <a:spcPct val="110000"/>
              </a:lnSpc>
            </a:pPr>
            <a:r>
              <a:rPr lang="en-US" sz="2000" cap="none" dirty="0" err="1"/>
              <a:t>Sehinga</a:t>
            </a:r>
            <a:r>
              <a:rPr lang="en-US" sz="2000" cap="none" dirty="0"/>
              <a:t> pada </a:t>
            </a:r>
            <a:r>
              <a:rPr lang="en-US" sz="2000" cap="none" dirty="0" err="1"/>
              <a:t>laporan</a:t>
            </a:r>
            <a:r>
              <a:rPr lang="en-US" sz="2000" cap="none" dirty="0"/>
              <a:t> kali </a:t>
            </a:r>
            <a:r>
              <a:rPr lang="en-US" sz="2000" cap="none" dirty="0" err="1"/>
              <a:t>ini</a:t>
            </a:r>
            <a:r>
              <a:rPr lang="en-US" sz="2000" cap="none" dirty="0"/>
              <a:t> </a:t>
            </a:r>
            <a:r>
              <a:rPr lang="en-US" sz="2000" cap="none" dirty="0" err="1"/>
              <a:t>akan</a:t>
            </a:r>
            <a:r>
              <a:rPr lang="en-US" sz="2000" cap="none" dirty="0"/>
              <a:t> </a:t>
            </a:r>
            <a:r>
              <a:rPr lang="en-US" sz="2000" cap="none" dirty="0" err="1"/>
              <a:t>ditampilkan</a:t>
            </a:r>
            <a:r>
              <a:rPr lang="en-US" sz="2000" cap="none" dirty="0"/>
              <a:t> </a:t>
            </a:r>
            <a:r>
              <a:rPr lang="en-US" sz="2000" cap="none" dirty="0" err="1"/>
              <a:t>hasil</a:t>
            </a:r>
            <a:r>
              <a:rPr lang="en-US" sz="2000" cap="none" dirty="0"/>
              <a:t> EDA </a:t>
            </a:r>
            <a:r>
              <a:rPr lang="en-US" sz="2000" cap="none" dirty="0" err="1"/>
              <a:t>serta</a:t>
            </a:r>
            <a:r>
              <a:rPr lang="en-US" sz="2000" cap="none" dirty="0"/>
              <a:t> </a:t>
            </a:r>
            <a:r>
              <a:rPr lang="en-US" sz="2000" cap="none" dirty="0" err="1"/>
              <a:t>pembuatan</a:t>
            </a:r>
            <a:r>
              <a:rPr lang="en-US" sz="2000" cap="none" dirty="0"/>
              <a:t> API cleansing pada data tweet </a:t>
            </a:r>
            <a:r>
              <a:rPr lang="en-US" sz="2000" cap="none" dirty="0" err="1"/>
              <a:t>mengenai</a:t>
            </a:r>
            <a:r>
              <a:rPr lang="en-US" sz="2000" cap="none" dirty="0"/>
              <a:t> </a:t>
            </a:r>
            <a:r>
              <a:rPr lang="en-US" sz="2000" i="1" cap="none" dirty="0"/>
              <a:t>Hate Speech</a:t>
            </a:r>
            <a:r>
              <a:rPr lang="en-US" sz="2000" cap="none" dirty="0"/>
              <a:t> yang </a:t>
            </a:r>
            <a:r>
              <a:rPr lang="en-US" sz="2000" cap="none" dirty="0" err="1"/>
              <a:t>merujuk</a:t>
            </a:r>
            <a:r>
              <a:rPr lang="en-US" sz="2000" cap="none" dirty="0"/>
              <a:t> pada data twitter yang </a:t>
            </a:r>
            <a:r>
              <a:rPr lang="en-US" sz="2000" cap="none" dirty="0" err="1"/>
              <a:t>diperoleh</a:t>
            </a:r>
            <a:r>
              <a:rPr lang="en-US" sz="2000" cap="none" dirty="0"/>
              <a:t> </a:t>
            </a:r>
            <a:r>
              <a:rPr lang="en-US" sz="2000" cap="none" dirty="0" err="1"/>
              <a:t>dari</a:t>
            </a:r>
            <a:r>
              <a:rPr lang="en-US" sz="2000" b="1" cap="none" dirty="0"/>
              <a:t> Muhammad </a:t>
            </a:r>
            <a:r>
              <a:rPr lang="en-US" sz="2000" b="1" cap="none" dirty="0" err="1"/>
              <a:t>Okky</a:t>
            </a:r>
            <a:r>
              <a:rPr lang="en-US" sz="2000" b="1" cap="none" dirty="0"/>
              <a:t> </a:t>
            </a:r>
            <a:r>
              <a:rPr lang="en-US" sz="2000" b="1" cap="none" dirty="0" err="1"/>
              <a:t>Ibrohim</a:t>
            </a:r>
            <a:r>
              <a:rPr lang="en-US" sz="2000" b="1" cap="none" dirty="0"/>
              <a:t> and Indra Budi, 2019</a:t>
            </a:r>
            <a:r>
              <a:rPr lang="en-US" sz="2000" b="1" i="1" cap="none" dirty="0"/>
              <a:t>. </a:t>
            </a:r>
            <a:r>
              <a:rPr lang="en-US" sz="2000" cap="none" dirty="0"/>
              <a:t>pada </a:t>
            </a:r>
            <a:r>
              <a:rPr lang="en-US" sz="2000" cap="none" dirty="0" err="1"/>
              <a:t>penelitiannya</a:t>
            </a:r>
            <a:r>
              <a:rPr lang="en-US" sz="2000" cap="none" dirty="0"/>
              <a:t> yang </a:t>
            </a:r>
            <a:r>
              <a:rPr lang="en-US" sz="2000" cap="none" dirty="0" err="1"/>
              <a:t>berjudul</a:t>
            </a:r>
            <a:r>
              <a:rPr lang="en-US" sz="2000" cap="none" dirty="0"/>
              <a:t> </a:t>
            </a:r>
            <a:r>
              <a:rPr lang="en-US" sz="2000" b="1" i="1" cap="none" dirty="0"/>
              <a:t>Multi-label Hate Speech and Abusive Language Detection in Indonesian Twitter.</a:t>
            </a:r>
          </a:p>
          <a:p>
            <a:pPr algn="l">
              <a:lnSpc>
                <a:spcPct val="110000"/>
              </a:lnSpc>
            </a:pPr>
            <a:endParaRPr lang="en-US" sz="2000" i="1" cap="none" dirty="0"/>
          </a:p>
          <a:p>
            <a:pPr algn="just">
              <a:lnSpc>
                <a:spcPct val="110000"/>
              </a:lnSpc>
            </a:pPr>
            <a:endParaRPr lang="en-US" sz="2800" cap="non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6A1B64-3177-F24D-1F34-76A9442D1ED7}"/>
              </a:ext>
            </a:extLst>
          </p:cNvPr>
          <p:cNvSpPr txBox="1">
            <a:spLocks/>
          </p:cNvSpPr>
          <p:nvPr/>
        </p:nvSpPr>
        <p:spPr>
          <a:xfrm>
            <a:off x="6876840" y="623547"/>
            <a:ext cx="4844715" cy="29293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endParaRPr lang="en-US" sz="2800" cap="none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B0E5AF-7590-2398-0EA0-3E0DB0F30289}"/>
              </a:ext>
            </a:extLst>
          </p:cNvPr>
          <p:cNvSpPr txBox="1">
            <a:spLocks/>
          </p:cNvSpPr>
          <p:nvPr/>
        </p:nvSpPr>
        <p:spPr>
          <a:xfrm>
            <a:off x="6876839" y="3287627"/>
            <a:ext cx="4844715" cy="29293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endParaRPr lang="en-US" sz="28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679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F8E51A-6DD3-11C1-A969-AAAC857CC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BD1E66-CBE6-DFEE-844E-251DBB5631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5" t="26329" r="9583" b="18316"/>
          <a:stretch/>
        </p:blipFill>
        <p:spPr>
          <a:xfrm>
            <a:off x="-1235242" y="-114300"/>
            <a:ext cx="15590201" cy="7010400"/>
          </a:xfrm>
          <a:prstGeom prst="rect">
            <a:avLst/>
          </a:prstGeom>
          <a:ln w="7620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008001-17A5-E037-2352-85D11A718312}"/>
              </a:ext>
            </a:extLst>
          </p:cNvPr>
          <p:cNvSpPr txBox="1"/>
          <p:nvPr/>
        </p:nvSpPr>
        <p:spPr>
          <a:xfrm>
            <a:off x="1556083" y="471275"/>
            <a:ext cx="453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RUMUSAN MASALAH</a:t>
            </a:r>
            <a:endParaRPr lang="en-ID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33D93-2C11-EF39-976D-1F43FBF294EF}"/>
              </a:ext>
            </a:extLst>
          </p:cNvPr>
          <p:cNvSpPr txBox="1">
            <a:spLocks/>
          </p:cNvSpPr>
          <p:nvPr/>
        </p:nvSpPr>
        <p:spPr>
          <a:xfrm>
            <a:off x="1556083" y="1295805"/>
            <a:ext cx="4844715" cy="4115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US" sz="2000" cap="none" dirty="0" err="1"/>
              <a:t>Bagaimana</a:t>
            </a:r>
            <a:r>
              <a:rPr lang="en-US" sz="2000" cap="none" dirty="0"/>
              <a:t> </a:t>
            </a:r>
            <a:r>
              <a:rPr lang="en-US" sz="2000" cap="none" dirty="0" err="1"/>
              <a:t>gambaran</a:t>
            </a:r>
            <a:r>
              <a:rPr lang="en-US" sz="2000" cap="none" dirty="0"/>
              <a:t> </a:t>
            </a:r>
            <a:r>
              <a:rPr lang="en-US" sz="2000" cap="none" dirty="0" err="1"/>
              <a:t>statistik</a:t>
            </a:r>
            <a:r>
              <a:rPr lang="en-US" sz="2000" cap="none" dirty="0"/>
              <a:t> </a:t>
            </a:r>
            <a:r>
              <a:rPr lang="en-US" sz="2000" cap="none" dirty="0" err="1"/>
              <a:t>mengenai</a:t>
            </a:r>
            <a:r>
              <a:rPr lang="en-US" sz="2000" cap="none" dirty="0"/>
              <a:t> data tweet </a:t>
            </a:r>
            <a:r>
              <a:rPr lang="en-US" sz="2000" cap="none" dirty="0" err="1"/>
              <a:t>terkait</a:t>
            </a:r>
            <a:r>
              <a:rPr lang="en-US" sz="2000" cap="none" dirty="0"/>
              <a:t> </a:t>
            </a:r>
            <a:r>
              <a:rPr lang="en-US" sz="2000" i="1" cap="none" dirty="0"/>
              <a:t>Hate Speech and Abusive Language</a:t>
            </a:r>
            <a:r>
              <a:rPr lang="en-US" sz="2000" cap="none" dirty="0"/>
              <a:t> oleh para </a:t>
            </a:r>
            <a:r>
              <a:rPr lang="en-US" sz="2000" cap="none" dirty="0" err="1"/>
              <a:t>pengguna</a:t>
            </a:r>
            <a:r>
              <a:rPr lang="en-US" sz="2000" cap="none" dirty="0"/>
              <a:t> Twitter di Indonesia?</a:t>
            </a:r>
          </a:p>
          <a:p>
            <a:pPr marL="457200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US" sz="2000" cap="none" dirty="0" err="1"/>
              <a:t>Bagaimana</a:t>
            </a:r>
            <a:r>
              <a:rPr lang="en-US" sz="2000" cap="none" dirty="0"/>
              <a:t> </a:t>
            </a:r>
            <a:r>
              <a:rPr lang="en-US" sz="2000" cap="none" dirty="0" err="1"/>
              <a:t>melakukan</a:t>
            </a:r>
            <a:r>
              <a:rPr lang="en-US" sz="2000" cap="none" dirty="0"/>
              <a:t> cleansing pada data tweet oleh para </a:t>
            </a:r>
            <a:r>
              <a:rPr lang="en-US" sz="2000" cap="none" dirty="0" err="1"/>
              <a:t>pengguna</a:t>
            </a:r>
            <a:r>
              <a:rPr lang="en-US" sz="2000" cap="none" dirty="0"/>
              <a:t> Twitter di Indonesia?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A73141-DFE8-B61F-B4F8-059A881E4294}"/>
              </a:ext>
            </a:extLst>
          </p:cNvPr>
          <p:cNvSpPr txBox="1">
            <a:spLocks/>
          </p:cNvSpPr>
          <p:nvPr/>
        </p:nvSpPr>
        <p:spPr>
          <a:xfrm>
            <a:off x="7056844" y="1295805"/>
            <a:ext cx="4844715" cy="4115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514350" indent="-514350" algn="just">
              <a:lnSpc>
                <a:spcPct val="110000"/>
              </a:lnSpc>
              <a:buFont typeface="+mj-lt"/>
              <a:buAutoNum type="arabicPeriod"/>
            </a:pPr>
            <a:r>
              <a:rPr lang="en-US" sz="2000" cap="none" dirty="0" err="1"/>
              <a:t>Membuat</a:t>
            </a:r>
            <a:r>
              <a:rPr lang="en-US" sz="2000" cap="none" dirty="0"/>
              <a:t> </a:t>
            </a:r>
            <a:r>
              <a:rPr lang="en-US" sz="2000" cap="none" dirty="0" err="1"/>
              <a:t>gambaran</a:t>
            </a:r>
            <a:r>
              <a:rPr lang="en-US" sz="2000" cap="none" dirty="0"/>
              <a:t> </a:t>
            </a:r>
            <a:r>
              <a:rPr lang="en-US" sz="2000" cap="none" dirty="0" err="1"/>
              <a:t>statistik</a:t>
            </a:r>
            <a:r>
              <a:rPr lang="en-US" sz="2000" cap="none" dirty="0"/>
              <a:t> </a:t>
            </a:r>
            <a:r>
              <a:rPr lang="en-US" sz="2000" cap="none" dirty="0" err="1"/>
              <a:t>mengenai</a:t>
            </a:r>
            <a:r>
              <a:rPr lang="en-US" sz="2000" cap="none" dirty="0"/>
              <a:t> data tweet </a:t>
            </a:r>
            <a:r>
              <a:rPr lang="en-US" sz="2000" cap="none" dirty="0" err="1"/>
              <a:t>terkait</a:t>
            </a:r>
            <a:r>
              <a:rPr lang="en-US" sz="2000" cap="none" dirty="0"/>
              <a:t> </a:t>
            </a:r>
            <a:r>
              <a:rPr lang="en-US" sz="2000" i="1" cap="none" dirty="0"/>
              <a:t>Hate Speech and Abusive Language</a:t>
            </a:r>
            <a:r>
              <a:rPr lang="en-US" sz="2000" cap="none" dirty="0"/>
              <a:t> oleh para </a:t>
            </a:r>
            <a:r>
              <a:rPr lang="en-US" sz="2000" cap="none" dirty="0" err="1"/>
              <a:t>pengguna</a:t>
            </a:r>
            <a:r>
              <a:rPr lang="en-US" sz="2000" cap="none" dirty="0"/>
              <a:t> Twitter di Indonesia?</a:t>
            </a:r>
          </a:p>
          <a:p>
            <a:pPr marL="514350" indent="-514350" algn="just">
              <a:lnSpc>
                <a:spcPct val="110000"/>
              </a:lnSpc>
              <a:buFont typeface="+mj-lt"/>
              <a:buAutoNum type="arabicPeriod"/>
            </a:pPr>
            <a:r>
              <a:rPr lang="en-US" sz="2000" cap="none" dirty="0" err="1"/>
              <a:t>Membuat</a:t>
            </a:r>
            <a:r>
              <a:rPr lang="en-US" sz="2000" cap="none" dirty="0"/>
              <a:t> API data cleansing </a:t>
            </a:r>
            <a:r>
              <a:rPr lang="en-US" sz="2000" cap="none" dirty="0" err="1"/>
              <a:t>untuk</a:t>
            </a:r>
            <a:r>
              <a:rPr lang="en-US" sz="2000" cap="none" dirty="0"/>
              <a:t> data tweet oleh para </a:t>
            </a:r>
            <a:r>
              <a:rPr lang="en-US" sz="2000" cap="none" dirty="0" err="1"/>
              <a:t>pengguna</a:t>
            </a:r>
            <a:r>
              <a:rPr lang="en-US" sz="2000" cap="none" dirty="0"/>
              <a:t> Twitter di Indonesia</a:t>
            </a:r>
          </a:p>
          <a:p>
            <a:pPr marL="514350" indent="-514350" algn="just">
              <a:lnSpc>
                <a:spcPct val="110000"/>
              </a:lnSpc>
              <a:buFont typeface="+mj-lt"/>
              <a:buAutoNum type="arabicPeriod"/>
            </a:pPr>
            <a:endParaRPr lang="en-US" sz="2800" cap="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0F3A6-3DDC-A75C-B1CC-0FDB5983C673}"/>
              </a:ext>
            </a:extLst>
          </p:cNvPr>
          <p:cNvSpPr txBox="1"/>
          <p:nvPr/>
        </p:nvSpPr>
        <p:spPr>
          <a:xfrm>
            <a:off x="7056844" y="471275"/>
            <a:ext cx="453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TUJUAN</a:t>
            </a:r>
            <a:endParaRPr lang="en-ID" sz="3600" b="1" dirty="0"/>
          </a:p>
        </p:txBody>
      </p:sp>
    </p:spTree>
    <p:extLst>
      <p:ext uri="{BB962C8B-B14F-4D97-AF65-F5344CB8AC3E}">
        <p14:creationId xmlns:p14="http://schemas.microsoft.com/office/powerpoint/2010/main" val="395678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AC49386-DE86-0FE7-8806-E3F89419E12C}"/>
              </a:ext>
            </a:extLst>
          </p:cNvPr>
          <p:cNvSpPr/>
          <p:nvPr/>
        </p:nvSpPr>
        <p:spPr>
          <a:xfrm rot="401953">
            <a:off x="471054" y="1301435"/>
            <a:ext cx="3807247" cy="2220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864AE-2889-303F-05A0-29D68E0EE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4" t="1604" r="78679" b="5393"/>
          <a:stretch/>
        </p:blipFill>
        <p:spPr>
          <a:xfrm>
            <a:off x="10610165" y="1"/>
            <a:ext cx="2245300" cy="685799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55526-E22A-3951-D5F7-F76F52E68177}"/>
              </a:ext>
            </a:extLst>
          </p:cNvPr>
          <p:cNvSpPr txBox="1"/>
          <p:nvPr/>
        </p:nvSpPr>
        <p:spPr>
          <a:xfrm>
            <a:off x="10788290" y="1794702"/>
            <a:ext cx="188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HASIL DAN KESIMPULAN</a:t>
            </a:r>
            <a:endParaRPr lang="en-ID" sz="24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72C670-1CFE-6322-DF02-ADC242AE46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7" t="-1" r="40998" b="1"/>
          <a:stretch/>
        </p:blipFill>
        <p:spPr>
          <a:xfrm>
            <a:off x="4973350" y="0"/>
            <a:ext cx="2245300" cy="6858000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474CA7-137E-2625-1CE9-480C5D758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1" t="3440" r="39061"/>
          <a:stretch/>
        </p:blipFill>
        <p:spPr>
          <a:xfrm>
            <a:off x="7791758" y="1"/>
            <a:ext cx="2245300" cy="6857999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E0867C-665A-5ECB-BA3F-3BFC24D922B9}"/>
              </a:ext>
            </a:extLst>
          </p:cNvPr>
          <p:cNvSpPr txBox="1"/>
          <p:nvPr/>
        </p:nvSpPr>
        <p:spPr>
          <a:xfrm>
            <a:off x="8042538" y="1794702"/>
            <a:ext cx="1743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METODE PENELITIAN</a:t>
            </a:r>
            <a:endParaRPr lang="en-ID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4C5868-683E-6CD8-31A3-BBF6DF206966}"/>
              </a:ext>
            </a:extLst>
          </p:cNvPr>
          <p:cNvSpPr txBox="1"/>
          <p:nvPr/>
        </p:nvSpPr>
        <p:spPr>
          <a:xfrm>
            <a:off x="5139070" y="1794702"/>
            <a:ext cx="1913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LATAR BELAKANG</a:t>
            </a:r>
            <a:endParaRPr lang="en-ID" sz="2400" b="1" dirty="0"/>
          </a:p>
        </p:txBody>
      </p:sp>
      <p:pic>
        <p:nvPicPr>
          <p:cNvPr id="13" name="Graphic 12" descr="Books on shelf with solid fill">
            <a:extLst>
              <a:ext uri="{FF2B5EF4-FFF2-40B4-BE49-F238E27FC236}">
                <a16:creationId xmlns:a16="http://schemas.microsoft.com/office/drawing/2014/main" id="{FC9E4DCC-CEA8-DEBF-98F9-DE1FD643D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8208" y="-123938"/>
            <a:ext cx="3552938" cy="3552938"/>
          </a:xfrm>
          <a:prstGeom prst="rect">
            <a:avLst/>
          </a:prstGeom>
        </p:spPr>
      </p:pic>
      <p:pic>
        <p:nvPicPr>
          <p:cNvPr id="5" name="Graphic 4" descr="Pie chart with solid fill">
            <a:extLst>
              <a:ext uri="{FF2B5EF4-FFF2-40B4-BE49-F238E27FC236}">
                <a16:creationId xmlns:a16="http://schemas.microsoft.com/office/drawing/2014/main" id="{A7CA8906-04FA-A392-C763-D21025B606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94011">
            <a:off x="10453899" y="7312881"/>
            <a:ext cx="3017793" cy="3017793"/>
          </a:xfrm>
          <a:prstGeom prst="rect">
            <a:avLst/>
          </a:prstGeom>
        </p:spPr>
      </p:pic>
      <p:pic>
        <p:nvPicPr>
          <p:cNvPr id="11" name="Graphic 10" descr="Research with solid fill">
            <a:extLst>
              <a:ext uri="{FF2B5EF4-FFF2-40B4-BE49-F238E27FC236}">
                <a16:creationId xmlns:a16="http://schemas.microsoft.com/office/drawing/2014/main" id="{4F36144E-2905-8E64-21A6-3381C8C577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92789" y="-2673330"/>
            <a:ext cx="3101618" cy="3101618"/>
          </a:xfrm>
          <a:prstGeom prst="rect">
            <a:avLst/>
          </a:prstGeom>
        </p:spPr>
      </p:pic>
      <p:pic>
        <p:nvPicPr>
          <p:cNvPr id="12" name="Graphic 11" descr="Magnifying glass with solid fill">
            <a:extLst>
              <a:ext uri="{FF2B5EF4-FFF2-40B4-BE49-F238E27FC236}">
                <a16:creationId xmlns:a16="http://schemas.microsoft.com/office/drawing/2014/main" id="{7E88F352-58A0-A3A8-88D2-B0F2B9D658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6078096">
            <a:off x="-3791408" y="6152092"/>
            <a:ext cx="3299534" cy="3299534"/>
          </a:xfrm>
          <a:prstGeom prst="rect">
            <a:avLst/>
          </a:prstGeom>
        </p:spPr>
      </p:pic>
      <p:pic>
        <p:nvPicPr>
          <p:cNvPr id="17" name="Graphic 16" descr="Presentation with bar chart with solid fill">
            <a:extLst>
              <a:ext uri="{FF2B5EF4-FFF2-40B4-BE49-F238E27FC236}">
                <a16:creationId xmlns:a16="http://schemas.microsoft.com/office/drawing/2014/main" id="{4E820F8C-E629-B9DB-6439-C1E3652C37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620948" y="5116616"/>
            <a:ext cx="3580466" cy="35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64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40A9FE0-7390-6132-1678-4D15904C9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4" t="1604" r="78679" b="5393"/>
          <a:stretch/>
        </p:blipFill>
        <p:spPr>
          <a:xfrm>
            <a:off x="7834883" y="1"/>
            <a:ext cx="2245300" cy="6857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4000B9-24D1-95DE-E009-E5D03E7CD956}"/>
              </a:ext>
            </a:extLst>
          </p:cNvPr>
          <p:cNvSpPr txBox="1"/>
          <p:nvPr/>
        </p:nvSpPr>
        <p:spPr>
          <a:xfrm>
            <a:off x="8013008" y="1794702"/>
            <a:ext cx="188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HASIL DAN KESIMPULAN</a:t>
            </a:r>
            <a:endParaRPr lang="en-ID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F3E2C4-F2A6-8A80-FEBE-38B637853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7" t="-1" r="40998" b="1"/>
          <a:stretch/>
        </p:blipFill>
        <p:spPr>
          <a:xfrm>
            <a:off x="2198067" y="-1"/>
            <a:ext cx="2245300" cy="6858000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46D1EB-4192-0FDD-003E-9449ED1BE8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1" t="3440" r="39061"/>
          <a:stretch/>
        </p:blipFill>
        <p:spPr>
          <a:xfrm>
            <a:off x="5016475" y="0"/>
            <a:ext cx="2245300" cy="6857999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F710C4-51E6-A1E4-5C80-1311FFCFE933}"/>
              </a:ext>
            </a:extLst>
          </p:cNvPr>
          <p:cNvSpPr txBox="1"/>
          <p:nvPr/>
        </p:nvSpPr>
        <p:spPr>
          <a:xfrm>
            <a:off x="5267255" y="1794701"/>
            <a:ext cx="1743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METODE PENELITIAN</a:t>
            </a:r>
            <a:endParaRPr lang="en-ID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0A7253-307B-24CC-3831-0B2CD04B68CB}"/>
              </a:ext>
            </a:extLst>
          </p:cNvPr>
          <p:cNvSpPr txBox="1"/>
          <p:nvPr/>
        </p:nvSpPr>
        <p:spPr>
          <a:xfrm>
            <a:off x="2363787" y="1794701"/>
            <a:ext cx="1913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LATAR BELAKANG</a:t>
            </a:r>
            <a:endParaRPr lang="en-ID" sz="2400" b="1" dirty="0"/>
          </a:p>
        </p:txBody>
      </p:sp>
      <p:pic>
        <p:nvPicPr>
          <p:cNvPr id="14" name="Graphic 13" descr="Pie chart with solid fill">
            <a:extLst>
              <a:ext uri="{FF2B5EF4-FFF2-40B4-BE49-F238E27FC236}">
                <a16:creationId xmlns:a16="http://schemas.microsoft.com/office/drawing/2014/main" id="{7A7E1497-A5D5-2AC9-8644-87292C36C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94011">
            <a:off x="10453899" y="7312881"/>
            <a:ext cx="3017793" cy="3017793"/>
          </a:xfrm>
          <a:prstGeom prst="rect">
            <a:avLst/>
          </a:prstGeom>
        </p:spPr>
      </p:pic>
      <p:pic>
        <p:nvPicPr>
          <p:cNvPr id="15" name="Graphic 14" descr="Research with solid fill">
            <a:extLst>
              <a:ext uri="{FF2B5EF4-FFF2-40B4-BE49-F238E27FC236}">
                <a16:creationId xmlns:a16="http://schemas.microsoft.com/office/drawing/2014/main" id="{6D1ABDA9-9028-AFFC-DCF2-4D615E6EB6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02510" y="304815"/>
            <a:ext cx="2320883" cy="2320883"/>
          </a:xfrm>
          <a:prstGeom prst="rect">
            <a:avLst/>
          </a:prstGeom>
        </p:spPr>
      </p:pic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6F7638F3-0694-5B58-CA2A-BC4300112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6078096">
            <a:off x="-861125" y="3974987"/>
            <a:ext cx="2817247" cy="2817247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E33E43B-CEE6-A0FC-5035-06592C40CB46}"/>
              </a:ext>
            </a:extLst>
          </p:cNvPr>
          <p:cNvSpPr/>
          <p:nvPr/>
        </p:nvSpPr>
        <p:spPr>
          <a:xfrm rot="401953">
            <a:off x="-4098453" y="-2127566"/>
            <a:ext cx="3807247" cy="2220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8" name="Graphic 17" descr="Books on shelf with solid fill">
            <a:extLst>
              <a:ext uri="{FF2B5EF4-FFF2-40B4-BE49-F238E27FC236}">
                <a16:creationId xmlns:a16="http://schemas.microsoft.com/office/drawing/2014/main" id="{9609AA1B-CBDC-4A60-5356-2B09938CD3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3971299" y="-3552939"/>
            <a:ext cx="3552938" cy="3552938"/>
          </a:xfrm>
          <a:prstGeom prst="rect">
            <a:avLst/>
          </a:prstGeom>
        </p:spPr>
      </p:pic>
      <p:pic>
        <p:nvPicPr>
          <p:cNvPr id="19" name="Graphic 18" descr="Presentation with bar chart with solid fill">
            <a:extLst>
              <a:ext uri="{FF2B5EF4-FFF2-40B4-BE49-F238E27FC236}">
                <a16:creationId xmlns:a16="http://schemas.microsoft.com/office/drawing/2014/main" id="{D814E4CA-1F43-B41D-D0F8-06DE62D079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620948" y="5116616"/>
            <a:ext cx="3580466" cy="35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F8E51A-6DD3-11C1-A969-AAAC857CC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971ADAC-0150-BEAE-AC35-C7221CAED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" t="27215" r="57603" b="540"/>
          <a:stretch/>
        </p:blipFill>
        <p:spPr>
          <a:xfrm>
            <a:off x="-1980557" y="2470461"/>
            <a:ext cx="6006457" cy="6863353"/>
          </a:xfrm>
          <a:custGeom>
            <a:avLst/>
            <a:gdLst>
              <a:gd name="connsiteX0" fmla="*/ 3521147 w 6006457"/>
              <a:gd name="connsiteY0" fmla="*/ 3949586 h 6863353"/>
              <a:gd name="connsiteX1" fmla="*/ 4387540 w 6006457"/>
              <a:gd name="connsiteY1" fmla="*/ 4529068 h 6863353"/>
              <a:gd name="connsiteX2" fmla="*/ 3859794 w 6006457"/>
              <a:gd name="connsiteY2" fmla="*/ 5654740 h 6863353"/>
              <a:gd name="connsiteX3" fmla="*/ 663223 w 6006457"/>
              <a:gd name="connsiteY3" fmla="*/ 6810717 h 6863353"/>
              <a:gd name="connsiteX4" fmla="*/ 69090 w 6006457"/>
              <a:gd name="connsiteY4" fmla="*/ 6812106 h 6863353"/>
              <a:gd name="connsiteX5" fmla="*/ 0 w 6006457"/>
              <a:gd name="connsiteY5" fmla="*/ 6783650 h 6863353"/>
              <a:gd name="connsiteX6" fmla="*/ 0 w 6006457"/>
              <a:gd name="connsiteY6" fmla="*/ 5184710 h 6863353"/>
              <a:gd name="connsiteX7" fmla="*/ 65297 w 6006457"/>
              <a:gd name="connsiteY7" fmla="*/ 5157299 h 6863353"/>
              <a:gd name="connsiteX8" fmla="*/ 3261868 w 6006457"/>
              <a:gd name="connsiteY8" fmla="*/ 4001322 h 6863353"/>
              <a:gd name="connsiteX9" fmla="*/ 3521147 w 6006457"/>
              <a:gd name="connsiteY9" fmla="*/ 3949586 h 6863353"/>
              <a:gd name="connsiteX10" fmla="*/ 5341829 w 6006457"/>
              <a:gd name="connsiteY10" fmla="*/ 3314923 h 6863353"/>
              <a:gd name="connsiteX11" fmla="*/ 5964462 w 6006457"/>
              <a:gd name="connsiteY11" fmla="*/ 3776998 h 6863353"/>
              <a:gd name="connsiteX12" fmla="*/ 5964461 w 6006457"/>
              <a:gd name="connsiteY12" fmla="*/ 3776999 h 6863353"/>
              <a:gd name="connsiteX13" fmla="*/ 5543398 w 6006457"/>
              <a:gd name="connsiteY13" fmla="*/ 4675120 h 6863353"/>
              <a:gd name="connsiteX14" fmla="*/ 5540260 w 6006457"/>
              <a:gd name="connsiteY14" fmla="*/ 4676253 h 6863353"/>
              <a:gd name="connsiteX15" fmla="*/ 4642140 w 6006457"/>
              <a:gd name="connsiteY15" fmla="*/ 4255190 h 6863353"/>
              <a:gd name="connsiteX16" fmla="*/ 4642140 w 6006457"/>
              <a:gd name="connsiteY16" fmla="*/ 4255191 h 6863353"/>
              <a:gd name="connsiteX17" fmla="*/ 5063203 w 6006457"/>
              <a:gd name="connsiteY17" fmla="*/ 3357070 h 6863353"/>
              <a:gd name="connsiteX18" fmla="*/ 5066342 w 6006457"/>
              <a:gd name="connsiteY18" fmla="*/ 3355935 h 6863353"/>
              <a:gd name="connsiteX19" fmla="*/ 5341829 w 6006457"/>
              <a:gd name="connsiteY19" fmla="*/ 3314923 h 6863353"/>
              <a:gd name="connsiteX20" fmla="*/ 4099846 w 6006457"/>
              <a:gd name="connsiteY20" fmla="*/ 1712429 h 6863353"/>
              <a:gd name="connsiteX21" fmla="*/ 4966240 w 6006457"/>
              <a:gd name="connsiteY21" fmla="*/ 2291910 h 6863353"/>
              <a:gd name="connsiteX22" fmla="*/ 4438494 w 6006457"/>
              <a:gd name="connsiteY22" fmla="*/ 3417582 h 6863353"/>
              <a:gd name="connsiteX23" fmla="*/ 323419 w 6006457"/>
              <a:gd name="connsiteY23" fmla="*/ 4905719 h 6863353"/>
              <a:gd name="connsiteX24" fmla="*/ 64140 w 6006457"/>
              <a:gd name="connsiteY24" fmla="*/ 4957454 h 6863353"/>
              <a:gd name="connsiteX25" fmla="*/ 0 w 6006457"/>
              <a:gd name="connsiteY25" fmla="*/ 4957206 h 6863353"/>
              <a:gd name="connsiteX26" fmla="*/ 0 w 6006457"/>
              <a:gd name="connsiteY26" fmla="*/ 3153030 h 6863353"/>
              <a:gd name="connsiteX27" fmla="*/ 3840568 w 6006457"/>
              <a:gd name="connsiteY27" fmla="*/ 1764164 h 6863353"/>
              <a:gd name="connsiteX28" fmla="*/ 4099846 w 6006457"/>
              <a:gd name="connsiteY28" fmla="*/ 1712429 h 6863353"/>
              <a:gd name="connsiteX29" fmla="*/ 1963026 w 6006457"/>
              <a:gd name="connsiteY29" fmla="*/ 445206 h 6863353"/>
              <a:gd name="connsiteX30" fmla="*/ 2837275 w 6006457"/>
              <a:gd name="connsiteY30" fmla="*/ 1029940 h 6863353"/>
              <a:gd name="connsiteX31" fmla="*/ 2304745 w 6006457"/>
              <a:gd name="connsiteY31" fmla="*/ 2165818 h 6863353"/>
              <a:gd name="connsiteX32" fmla="*/ 0 w 6006457"/>
              <a:gd name="connsiteY32" fmla="*/ 2999284 h 6863353"/>
              <a:gd name="connsiteX33" fmla="*/ 0 w 6006457"/>
              <a:gd name="connsiteY33" fmla="*/ 1112687 h 6863353"/>
              <a:gd name="connsiteX34" fmla="*/ 1701397 w 6006457"/>
              <a:gd name="connsiteY34" fmla="*/ 497410 h 6863353"/>
              <a:gd name="connsiteX35" fmla="*/ 1963026 w 6006457"/>
              <a:gd name="connsiteY35" fmla="*/ 445206 h 6863353"/>
              <a:gd name="connsiteX36" fmla="*/ 3739619 w 6006457"/>
              <a:gd name="connsiteY36" fmla="*/ 984 h 6863353"/>
              <a:gd name="connsiteX37" fmla="*/ 4362252 w 6006457"/>
              <a:gd name="connsiteY37" fmla="*/ 463059 h 6863353"/>
              <a:gd name="connsiteX38" fmla="*/ 4362251 w 6006457"/>
              <a:gd name="connsiteY38" fmla="*/ 463060 h 6863353"/>
              <a:gd name="connsiteX39" fmla="*/ 3941188 w 6006457"/>
              <a:gd name="connsiteY39" fmla="*/ 1361181 h 6863353"/>
              <a:gd name="connsiteX40" fmla="*/ 3938050 w 6006457"/>
              <a:gd name="connsiteY40" fmla="*/ 1362314 h 6863353"/>
              <a:gd name="connsiteX41" fmla="*/ 3101402 w 6006457"/>
              <a:gd name="connsiteY41" fmla="*/ 1069335 h 6863353"/>
              <a:gd name="connsiteX42" fmla="*/ 3039930 w 6006457"/>
              <a:gd name="connsiteY42" fmla="*/ 941252 h 6863353"/>
              <a:gd name="connsiteX43" fmla="*/ 3005259 w 6006457"/>
              <a:gd name="connsiteY43" fmla="*/ 803474 h 6863353"/>
              <a:gd name="connsiteX44" fmla="*/ 3460993 w 6006457"/>
              <a:gd name="connsiteY44" fmla="*/ 43130 h 6863353"/>
              <a:gd name="connsiteX45" fmla="*/ 3464131 w 6006457"/>
              <a:gd name="connsiteY45" fmla="*/ 41996 h 6863353"/>
              <a:gd name="connsiteX46" fmla="*/ 3739619 w 6006457"/>
              <a:gd name="connsiteY46" fmla="*/ 984 h 686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06457" h="6863353">
                <a:moveTo>
                  <a:pt x="3521147" y="3949586"/>
                </a:moveTo>
                <a:cubicBezTo>
                  <a:pt x="3895526" y="3932559"/>
                  <a:pt x="4253387" y="4158096"/>
                  <a:pt x="4387540" y="4529068"/>
                </a:cubicBezTo>
                <a:cubicBezTo>
                  <a:pt x="4552654" y="4985646"/>
                  <a:pt x="4316373" y="5489627"/>
                  <a:pt x="3859794" y="5654740"/>
                </a:cubicBezTo>
                <a:lnTo>
                  <a:pt x="663223" y="6810717"/>
                </a:lnTo>
                <a:cubicBezTo>
                  <a:pt x="463470" y="6882954"/>
                  <a:pt x="254643" y="6878362"/>
                  <a:pt x="69090" y="6812106"/>
                </a:cubicBezTo>
                <a:lnTo>
                  <a:pt x="0" y="6783650"/>
                </a:lnTo>
                <a:lnTo>
                  <a:pt x="0" y="5184710"/>
                </a:lnTo>
                <a:lnTo>
                  <a:pt x="65297" y="5157299"/>
                </a:lnTo>
                <a:lnTo>
                  <a:pt x="3261868" y="4001322"/>
                </a:lnTo>
                <a:cubicBezTo>
                  <a:pt x="3347477" y="3970363"/>
                  <a:pt x="3434752" y="3953515"/>
                  <a:pt x="3521147" y="3949586"/>
                </a:cubicBezTo>
                <a:close/>
                <a:moveTo>
                  <a:pt x="5341829" y="3314923"/>
                </a:moveTo>
                <a:cubicBezTo>
                  <a:pt x="5614777" y="3329443"/>
                  <a:pt x="5865661" y="3503787"/>
                  <a:pt x="5964462" y="3776998"/>
                </a:cubicBezTo>
                <a:lnTo>
                  <a:pt x="5964461" y="3776999"/>
                </a:lnTo>
                <a:cubicBezTo>
                  <a:pt x="6096197" y="4141282"/>
                  <a:pt x="5907681" y="4543384"/>
                  <a:pt x="5543398" y="4675120"/>
                </a:cubicBezTo>
                <a:lnTo>
                  <a:pt x="5540260" y="4676253"/>
                </a:lnTo>
                <a:cubicBezTo>
                  <a:pt x="5175978" y="4807989"/>
                  <a:pt x="4773875" y="4619472"/>
                  <a:pt x="4642140" y="4255190"/>
                </a:cubicBezTo>
                <a:lnTo>
                  <a:pt x="4642140" y="4255191"/>
                </a:lnTo>
                <a:cubicBezTo>
                  <a:pt x="4510404" y="3890908"/>
                  <a:pt x="4698921" y="3488806"/>
                  <a:pt x="5063203" y="3357070"/>
                </a:cubicBezTo>
                <a:lnTo>
                  <a:pt x="5066342" y="3355935"/>
                </a:lnTo>
                <a:cubicBezTo>
                  <a:pt x="5157412" y="3323001"/>
                  <a:pt x="5250847" y="3310082"/>
                  <a:pt x="5341829" y="3314923"/>
                </a:cubicBezTo>
                <a:close/>
                <a:moveTo>
                  <a:pt x="4099846" y="1712429"/>
                </a:moveTo>
                <a:cubicBezTo>
                  <a:pt x="4474227" y="1695401"/>
                  <a:pt x="4832086" y="1920940"/>
                  <a:pt x="4966240" y="2291910"/>
                </a:cubicBezTo>
                <a:cubicBezTo>
                  <a:pt x="5131353" y="2748489"/>
                  <a:pt x="4895073" y="3252469"/>
                  <a:pt x="4438494" y="3417582"/>
                </a:cubicBezTo>
                <a:lnTo>
                  <a:pt x="323419" y="4905719"/>
                </a:lnTo>
                <a:cubicBezTo>
                  <a:pt x="237810" y="4936677"/>
                  <a:pt x="150536" y="4953524"/>
                  <a:pt x="64140" y="4957454"/>
                </a:cubicBezTo>
                <a:lnTo>
                  <a:pt x="0" y="4957206"/>
                </a:lnTo>
                <a:lnTo>
                  <a:pt x="0" y="3153030"/>
                </a:lnTo>
                <a:lnTo>
                  <a:pt x="3840568" y="1764164"/>
                </a:lnTo>
                <a:cubicBezTo>
                  <a:pt x="3926176" y="1733206"/>
                  <a:pt x="4013451" y="1716358"/>
                  <a:pt x="4099846" y="1712429"/>
                </a:cubicBezTo>
                <a:close/>
                <a:moveTo>
                  <a:pt x="1963026" y="445206"/>
                </a:moveTo>
                <a:cubicBezTo>
                  <a:pt x="2340800" y="428023"/>
                  <a:pt x="2701905" y="655607"/>
                  <a:pt x="2837275" y="1029940"/>
                </a:cubicBezTo>
                <a:cubicBezTo>
                  <a:pt x="3003885" y="1490659"/>
                  <a:pt x="2765463" y="1999208"/>
                  <a:pt x="2304745" y="2165818"/>
                </a:cubicBezTo>
                <a:lnTo>
                  <a:pt x="0" y="2999284"/>
                </a:lnTo>
                <a:lnTo>
                  <a:pt x="0" y="1112687"/>
                </a:lnTo>
                <a:lnTo>
                  <a:pt x="1701397" y="497410"/>
                </a:lnTo>
                <a:cubicBezTo>
                  <a:pt x="1787782" y="466171"/>
                  <a:pt x="1875848" y="449170"/>
                  <a:pt x="1963026" y="445206"/>
                </a:cubicBezTo>
                <a:close/>
                <a:moveTo>
                  <a:pt x="3739619" y="984"/>
                </a:moveTo>
                <a:cubicBezTo>
                  <a:pt x="4012567" y="15504"/>
                  <a:pt x="4263451" y="189848"/>
                  <a:pt x="4362252" y="463059"/>
                </a:cubicBezTo>
                <a:lnTo>
                  <a:pt x="4362251" y="463060"/>
                </a:lnTo>
                <a:cubicBezTo>
                  <a:pt x="4493987" y="827342"/>
                  <a:pt x="4305471" y="1229445"/>
                  <a:pt x="3941188" y="1361181"/>
                </a:cubicBezTo>
                <a:lnTo>
                  <a:pt x="3938050" y="1362314"/>
                </a:lnTo>
                <a:cubicBezTo>
                  <a:pt x="3619302" y="1477583"/>
                  <a:pt x="3271600" y="1347658"/>
                  <a:pt x="3101402" y="1069335"/>
                </a:cubicBezTo>
                <a:lnTo>
                  <a:pt x="3039930" y="941252"/>
                </a:lnTo>
                <a:lnTo>
                  <a:pt x="3005259" y="803474"/>
                </a:lnTo>
                <a:cubicBezTo>
                  <a:pt x="2958069" y="480668"/>
                  <a:pt x="3142246" y="158399"/>
                  <a:pt x="3460993" y="43130"/>
                </a:cubicBezTo>
                <a:lnTo>
                  <a:pt x="3464131" y="41996"/>
                </a:lnTo>
                <a:cubicBezTo>
                  <a:pt x="3555202" y="9062"/>
                  <a:pt x="3648636" y="-3856"/>
                  <a:pt x="3739619" y="984"/>
                </a:cubicBezTo>
                <a:close/>
              </a:path>
            </a:pathLst>
          </a:custGeom>
          <a:noFill/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3C1AF31-252F-AA5F-B809-9F13736685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998" y="675302"/>
            <a:ext cx="25568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METODE</a:t>
            </a:r>
            <a:br>
              <a:rPr lang="en-US" sz="4000" b="1" dirty="0"/>
            </a:br>
            <a:r>
              <a:rPr lang="en-US" sz="4000" b="1" dirty="0"/>
              <a:t>PENELITIAN</a:t>
            </a:r>
            <a:endParaRPr lang="en-ID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6728B-B799-AF0C-4A88-7E397770DF81}"/>
              </a:ext>
            </a:extLst>
          </p:cNvPr>
          <p:cNvSpPr txBox="1"/>
          <p:nvPr/>
        </p:nvSpPr>
        <p:spPr>
          <a:xfrm>
            <a:off x="3540887" y="1129519"/>
            <a:ext cx="3887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sekunder</a:t>
            </a:r>
            <a:r>
              <a:rPr lang="en-US" dirty="0"/>
              <a:t>, </a:t>
            </a:r>
            <a:r>
              <a:rPr lang="en-US" dirty="0" err="1"/>
              <a:t>merujuk</a:t>
            </a:r>
            <a:r>
              <a:rPr lang="en-US" dirty="0"/>
              <a:t> pada data twitter yang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/>
              <a:t>Muhammad </a:t>
            </a:r>
            <a:r>
              <a:rPr lang="en-US" b="1" dirty="0" err="1"/>
              <a:t>Okky</a:t>
            </a:r>
            <a:r>
              <a:rPr lang="en-US" b="1" dirty="0"/>
              <a:t> </a:t>
            </a:r>
            <a:r>
              <a:rPr lang="en-US" b="1" dirty="0" err="1"/>
              <a:t>Ibrohim</a:t>
            </a:r>
            <a:r>
              <a:rPr lang="en-US" b="1" dirty="0"/>
              <a:t> and Indra Budi, 2019</a:t>
            </a:r>
            <a:r>
              <a:rPr lang="en-US" dirty="0"/>
              <a:t> pada </a:t>
            </a:r>
            <a:r>
              <a:rPr lang="en-US" dirty="0" err="1"/>
              <a:t>penelitiannya</a:t>
            </a:r>
            <a:r>
              <a:rPr lang="en-US" dirty="0"/>
              <a:t> yang </a:t>
            </a:r>
            <a:r>
              <a:rPr lang="en-US" dirty="0" err="1"/>
              <a:t>berjudul</a:t>
            </a:r>
            <a:r>
              <a:rPr lang="en-US" dirty="0"/>
              <a:t> </a:t>
            </a:r>
            <a:r>
              <a:rPr lang="en-US" i="1" dirty="0"/>
              <a:t>Multi-label Hate Speech and Abusive Language Detection in Indonesian Twitter.</a:t>
            </a:r>
            <a:endParaRPr lang="en-ID" i="1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0519C548-047D-BA48-A8AD-A18E74E685D8}"/>
              </a:ext>
            </a:extLst>
          </p:cNvPr>
          <p:cNvSpPr txBox="1">
            <a:spLocks/>
          </p:cNvSpPr>
          <p:nvPr/>
        </p:nvSpPr>
        <p:spPr>
          <a:xfrm>
            <a:off x="3540887" y="544744"/>
            <a:ext cx="3511439" cy="584775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 err="1"/>
              <a:t>Deskripsi</a:t>
            </a:r>
            <a:r>
              <a:rPr lang="en-US" sz="3200" b="1" dirty="0"/>
              <a:t> data</a:t>
            </a:r>
            <a:endParaRPr lang="en-ID" sz="4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FA13D-561B-38C6-4A63-CFEB81197C96}"/>
              </a:ext>
            </a:extLst>
          </p:cNvPr>
          <p:cNvSpPr txBox="1"/>
          <p:nvPr/>
        </p:nvSpPr>
        <p:spPr>
          <a:xfrm>
            <a:off x="7763256" y="1129519"/>
            <a:ext cx="40007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i="1" dirty="0"/>
              <a:t>Exploratory Data Analysis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Memanipulasi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pandas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Memvisualisasikan</a:t>
            </a:r>
            <a:r>
              <a:rPr lang="en-US" dirty="0"/>
              <a:t> data </a:t>
            </a:r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countplot</a:t>
            </a:r>
            <a:r>
              <a:rPr lang="en-US" dirty="0"/>
              <a:t>() </a:t>
            </a:r>
            <a:r>
              <a:rPr lang="en-US" dirty="0" err="1"/>
              <a:t>menggunakan</a:t>
            </a:r>
            <a:r>
              <a:rPr lang="en-US" dirty="0"/>
              <a:t> matplotlib dan seaborn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Menggambarkan</a:t>
            </a:r>
            <a:r>
              <a:rPr lang="en-US" dirty="0"/>
              <a:t> kata </a:t>
            </a:r>
            <a:r>
              <a:rPr lang="en-US" dirty="0" err="1"/>
              <a:t>kata</a:t>
            </a:r>
            <a:r>
              <a:rPr lang="en-US" dirty="0"/>
              <a:t> yang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pada tweet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wordcloud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ID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290F72BA-093E-40E3-FCFD-E96044920172}"/>
              </a:ext>
            </a:extLst>
          </p:cNvPr>
          <p:cNvSpPr txBox="1">
            <a:spLocks/>
          </p:cNvSpPr>
          <p:nvPr/>
        </p:nvSpPr>
        <p:spPr>
          <a:xfrm>
            <a:off x="7876278" y="544744"/>
            <a:ext cx="3581753" cy="584775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 err="1"/>
              <a:t>Metode</a:t>
            </a:r>
            <a:r>
              <a:rPr lang="en-US" sz="3200" b="1" dirty="0"/>
              <a:t> </a:t>
            </a:r>
            <a:r>
              <a:rPr lang="en-US" sz="3200" b="1" dirty="0" err="1"/>
              <a:t>analisis</a:t>
            </a:r>
            <a:endParaRPr lang="en-ID" sz="4800" b="1" dirty="0"/>
          </a:p>
        </p:txBody>
      </p:sp>
      <p:pic>
        <p:nvPicPr>
          <p:cNvPr id="2" name="Graphic 1" descr="Research with solid fill">
            <a:extLst>
              <a:ext uri="{FF2B5EF4-FFF2-40B4-BE49-F238E27FC236}">
                <a16:creationId xmlns:a16="http://schemas.microsoft.com/office/drawing/2014/main" id="{8E17DCFC-551C-6D00-6B71-A6729D149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45393">
            <a:off x="9504106" y="4741695"/>
            <a:ext cx="2320883" cy="2320883"/>
          </a:xfrm>
          <a:prstGeom prst="rect">
            <a:avLst/>
          </a:prstGeom>
        </p:spPr>
      </p:pic>
      <p:pic>
        <p:nvPicPr>
          <p:cNvPr id="5" name="Graphic 4" descr="Magnifying glass with solid fill">
            <a:extLst>
              <a:ext uri="{FF2B5EF4-FFF2-40B4-BE49-F238E27FC236}">
                <a16:creationId xmlns:a16="http://schemas.microsoft.com/office/drawing/2014/main" id="{B5EB881E-5917-E5B3-4A31-F931B83B7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753621">
            <a:off x="-385953" y="3826443"/>
            <a:ext cx="2817247" cy="281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46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F8E51A-6DD3-11C1-A969-AAAC857CC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971ADAC-0150-BEAE-AC35-C7221CAED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" t="27215" r="57603" b="540"/>
          <a:stretch/>
        </p:blipFill>
        <p:spPr>
          <a:xfrm>
            <a:off x="-1980557" y="2470461"/>
            <a:ext cx="6006457" cy="6863353"/>
          </a:xfrm>
          <a:custGeom>
            <a:avLst/>
            <a:gdLst>
              <a:gd name="connsiteX0" fmla="*/ 3521147 w 6006457"/>
              <a:gd name="connsiteY0" fmla="*/ 3949586 h 6863353"/>
              <a:gd name="connsiteX1" fmla="*/ 4387540 w 6006457"/>
              <a:gd name="connsiteY1" fmla="*/ 4529068 h 6863353"/>
              <a:gd name="connsiteX2" fmla="*/ 3859794 w 6006457"/>
              <a:gd name="connsiteY2" fmla="*/ 5654740 h 6863353"/>
              <a:gd name="connsiteX3" fmla="*/ 663223 w 6006457"/>
              <a:gd name="connsiteY3" fmla="*/ 6810717 h 6863353"/>
              <a:gd name="connsiteX4" fmla="*/ 69090 w 6006457"/>
              <a:gd name="connsiteY4" fmla="*/ 6812106 h 6863353"/>
              <a:gd name="connsiteX5" fmla="*/ 0 w 6006457"/>
              <a:gd name="connsiteY5" fmla="*/ 6783650 h 6863353"/>
              <a:gd name="connsiteX6" fmla="*/ 0 w 6006457"/>
              <a:gd name="connsiteY6" fmla="*/ 5184710 h 6863353"/>
              <a:gd name="connsiteX7" fmla="*/ 65297 w 6006457"/>
              <a:gd name="connsiteY7" fmla="*/ 5157299 h 6863353"/>
              <a:gd name="connsiteX8" fmla="*/ 3261868 w 6006457"/>
              <a:gd name="connsiteY8" fmla="*/ 4001322 h 6863353"/>
              <a:gd name="connsiteX9" fmla="*/ 3521147 w 6006457"/>
              <a:gd name="connsiteY9" fmla="*/ 3949586 h 6863353"/>
              <a:gd name="connsiteX10" fmla="*/ 5341829 w 6006457"/>
              <a:gd name="connsiteY10" fmla="*/ 3314923 h 6863353"/>
              <a:gd name="connsiteX11" fmla="*/ 5964462 w 6006457"/>
              <a:gd name="connsiteY11" fmla="*/ 3776998 h 6863353"/>
              <a:gd name="connsiteX12" fmla="*/ 5964461 w 6006457"/>
              <a:gd name="connsiteY12" fmla="*/ 3776999 h 6863353"/>
              <a:gd name="connsiteX13" fmla="*/ 5543398 w 6006457"/>
              <a:gd name="connsiteY13" fmla="*/ 4675120 h 6863353"/>
              <a:gd name="connsiteX14" fmla="*/ 5540260 w 6006457"/>
              <a:gd name="connsiteY14" fmla="*/ 4676253 h 6863353"/>
              <a:gd name="connsiteX15" fmla="*/ 4642140 w 6006457"/>
              <a:gd name="connsiteY15" fmla="*/ 4255190 h 6863353"/>
              <a:gd name="connsiteX16" fmla="*/ 4642140 w 6006457"/>
              <a:gd name="connsiteY16" fmla="*/ 4255191 h 6863353"/>
              <a:gd name="connsiteX17" fmla="*/ 5063203 w 6006457"/>
              <a:gd name="connsiteY17" fmla="*/ 3357070 h 6863353"/>
              <a:gd name="connsiteX18" fmla="*/ 5066342 w 6006457"/>
              <a:gd name="connsiteY18" fmla="*/ 3355935 h 6863353"/>
              <a:gd name="connsiteX19" fmla="*/ 5341829 w 6006457"/>
              <a:gd name="connsiteY19" fmla="*/ 3314923 h 6863353"/>
              <a:gd name="connsiteX20" fmla="*/ 4099846 w 6006457"/>
              <a:gd name="connsiteY20" fmla="*/ 1712429 h 6863353"/>
              <a:gd name="connsiteX21" fmla="*/ 4966240 w 6006457"/>
              <a:gd name="connsiteY21" fmla="*/ 2291910 h 6863353"/>
              <a:gd name="connsiteX22" fmla="*/ 4438494 w 6006457"/>
              <a:gd name="connsiteY22" fmla="*/ 3417582 h 6863353"/>
              <a:gd name="connsiteX23" fmla="*/ 323419 w 6006457"/>
              <a:gd name="connsiteY23" fmla="*/ 4905719 h 6863353"/>
              <a:gd name="connsiteX24" fmla="*/ 64140 w 6006457"/>
              <a:gd name="connsiteY24" fmla="*/ 4957454 h 6863353"/>
              <a:gd name="connsiteX25" fmla="*/ 0 w 6006457"/>
              <a:gd name="connsiteY25" fmla="*/ 4957206 h 6863353"/>
              <a:gd name="connsiteX26" fmla="*/ 0 w 6006457"/>
              <a:gd name="connsiteY26" fmla="*/ 3153030 h 6863353"/>
              <a:gd name="connsiteX27" fmla="*/ 3840568 w 6006457"/>
              <a:gd name="connsiteY27" fmla="*/ 1764164 h 6863353"/>
              <a:gd name="connsiteX28" fmla="*/ 4099846 w 6006457"/>
              <a:gd name="connsiteY28" fmla="*/ 1712429 h 6863353"/>
              <a:gd name="connsiteX29" fmla="*/ 1963026 w 6006457"/>
              <a:gd name="connsiteY29" fmla="*/ 445206 h 6863353"/>
              <a:gd name="connsiteX30" fmla="*/ 2837275 w 6006457"/>
              <a:gd name="connsiteY30" fmla="*/ 1029940 h 6863353"/>
              <a:gd name="connsiteX31" fmla="*/ 2304745 w 6006457"/>
              <a:gd name="connsiteY31" fmla="*/ 2165818 h 6863353"/>
              <a:gd name="connsiteX32" fmla="*/ 0 w 6006457"/>
              <a:gd name="connsiteY32" fmla="*/ 2999284 h 6863353"/>
              <a:gd name="connsiteX33" fmla="*/ 0 w 6006457"/>
              <a:gd name="connsiteY33" fmla="*/ 1112687 h 6863353"/>
              <a:gd name="connsiteX34" fmla="*/ 1701397 w 6006457"/>
              <a:gd name="connsiteY34" fmla="*/ 497410 h 6863353"/>
              <a:gd name="connsiteX35" fmla="*/ 1963026 w 6006457"/>
              <a:gd name="connsiteY35" fmla="*/ 445206 h 6863353"/>
              <a:gd name="connsiteX36" fmla="*/ 3739619 w 6006457"/>
              <a:gd name="connsiteY36" fmla="*/ 984 h 6863353"/>
              <a:gd name="connsiteX37" fmla="*/ 4362252 w 6006457"/>
              <a:gd name="connsiteY37" fmla="*/ 463059 h 6863353"/>
              <a:gd name="connsiteX38" fmla="*/ 4362251 w 6006457"/>
              <a:gd name="connsiteY38" fmla="*/ 463060 h 6863353"/>
              <a:gd name="connsiteX39" fmla="*/ 3941188 w 6006457"/>
              <a:gd name="connsiteY39" fmla="*/ 1361181 h 6863353"/>
              <a:gd name="connsiteX40" fmla="*/ 3938050 w 6006457"/>
              <a:gd name="connsiteY40" fmla="*/ 1362314 h 6863353"/>
              <a:gd name="connsiteX41" fmla="*/ 3101402 w 6006457"/>
              <a:gd name="connsiteY41" fmla="*/ 1069335 h 6863353"/>
              <a:gd name="connsiteX42" fmla="*/ 3039930 w 6006457"/>
              <a:gd name="connsiteY42" fmla="*/ 941252 h 6863353"/>
              <a:gd name="connsiteX43" fmla="*/ 3005259 w 6006457"/>
              <a:gd name="connsiteY43" fmla="*/ 803474 h 6863353"/>
              <a:gd name="connsiteX44" fmla="*/ 3460993 w 6006457"/>
              <a:gd name="connsiteY44" fmla="*/ 43130 h 6863353"/>
              <a:gd name="connsiteX45" fmla="*/ 3464131 w 6006457"/>
              <a:gd name="connsiteY45" fmla="*/ 41996 h 6863353"/>
              <a:gd name="connsiteX46" fmla="*/ 3739619 w 6006457"/>
              <a:gd name="connsiteY46" fmla="*/ 984 h 686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06457" h="6863353">
                <a:moveTo>
                  <a:pt x="3521147" y="3949586"/>
                </a:moveTo>
                <a:cubicBezTo>
                  <a:pt x="3895526" y="3932559"/>
                  <a:pt x="4253387" y="4158096"/>
                  <a:pt x="4387540" y="4529068"/>
                </a:cubicBezTo>
                <a:cubicBezTo>
                  <a:pt x="4552654" y="4985646"/>
                  <a:pt x="4316373" y="5489627"/>
                  <a:pt x="3859794" y="5654740"/>
                </a:cubicBezTo>
                <a:lnTo>
                  <a:pt x="663223" y="6810717"/>
                </a:lnTo>
                <a:cubicBezTo>
                  <a:pt x="463470" y="6882954"/>
                  <a:pt x="254643" y="6878362"/>
                  <a:pt x="69090" y="6812106"/>
                </a:cubicBezTo>
                <a:lnTo>
                  <a:pt x="0" y="6783650"/>
                </a:lnTo>
                <a:lnTo>
                  <a:pt x="0" y="5184710"/>
                </a:lnTo>
                <a:lnTo>
                  <a:pt x="65297" y="5157299"/>
                </a:lnTo>
                <a:lnTo>
                  <a:pt x="3261868" y="4001322"/>
                </a:lnTo>
                <a:cubicBezTo>
                  <a:pt x="3347477" y="3970363"/>
                  <a:pt x="3434752" y="3953515"/>
                  <a:pt x="3521147" y="3949586"/>
                </a:cubicBezTo>
                <a:close/>
                <a:moveTo>
                  <a:pt x="5341829" y="3314923"/>
                </a:moveTo>
                <a:cubicBezTo>
                  <a:pt x="5614777" y="3329443"/>
                  <a:pt x="5865661" y="3503787"/>
                  <a:pt x="5964462" y="3776998"/>
                </a:cubicBezTo>
                <a:lnTo>
                  <a:pt x="5964461" y="3776999"/>
                </a:lnTo>
                <a:cubicBezTo>
                  <a:pt x="6096197" y="4141282"/>
                  <a:pt x="5907681" y="4543384"/>
                  <a:pt x="5543398" y="4675120"/>
                </a:cubicBezTo>
                <a:lnTo>
                  <a:pt x="5540260" y="4676253"/>
                </a:lnTo>
                <a:cubicBezTo>
                  <a:pt x="5175978" y="4807989"/>
                  <a:pt x="4773875" y="4619472"/>
                  <a:pt x="4642140" y="4255190"/>
                </a:cubicBezTo>
                <a:lnTo>
                  <a:pt x="4642140" y="4255191"/>
                </a:lnTo>
                <a:cubicBezTo>
                  <a:pt x="4510404" y="3890908"/>
                  <a:pt x="4698921" y="3488806"/>
                  <a:pt x="5063203" y="3357070"/>
                </a:cubicBezTo>
                <a:lnTo>
                  <a:pt x="5066342" y="3355935"/>
                </a:lnTo>
                <a:cubicBezTo>
                  <a:pt x="5157412" y="3323001"/>
                  <a:pt x="5250847" y="3310082"/>
                  <a:pt x="5341829" y="3314923"/>
                </a:cubicBezTo>
                <a:close/>
                <a:moveTo>
                  <a:pt x="4099846" y="1712429"/>
                </a:moveTo>
                <a:cubicBezTo>
                  <a:pt x="4474227" y="1695401"/>
                  <a:pt x="4832086" y="1920940"/>
                  <a:pt x="4966240" y="2291910"/>
                </a:cubicBezTo>
                <a:cubicBezTo>
                  <a:pt x="5131353" y="2748489"/>
                  <a:pt x="4895073" y="3252469"/>
                  <a:pt x="4438494" y="3417582"/>
                </a:cubicBezTo>
                <a:lnTo>
                  <a:pt x="323419" y="4905719"/>
                </a:lnTo>
                <a:cubicBezTo>
                  <a:pt x="237810" y="4936677"/>
                  <a:pt x="150536" y="4953524"/>
                  <a:pt x="64140" y="4957454"/>
                </a:cubicBezTo>
                <a:lnTo>
                  <a:pt x="0" y="4957206"/>
                </a:lnTo>
                <a:lnTo>
                  <a:pt x="0" y="3153030"/>
                </a:lnTo>
                <a:lnTo>
                  <a:pt x="3840568" y="1764164"/>
                </a:lnTo>
                <a:cubicBezTo>
                  <a:pt x="3926176" y="1733206"/>
                  <a:pt x="4013451" y="1716358"/>
                  <a:pt x="4099846" y="1712429"/>
                </a:cubicBezTo>
                <a:close/>
                <a:moveTo>
                  <a:pt x="1963026" y="445206"/>
                </a:moveTo>
                <a:cubicBezTo>
                  <a:pt x="2340800" y="428023"/>
                  <a:pt x="2701905" y="655607"/>
                  <a:pt x="2837275" y="1029940"/>
                </a:cubicBezTo>
                <a:cubicBezTo>
                  <a:pt x="3003885" y="1490659"/>
                  <a:pt x="2765463" y="1999208"/>
                  <a:pt x="2304745" y="2165818"/>
                </a:cubicBezTo>
                <a:lnTo>
                  <a:pt x="0" y="2999284"/>
                </a:lnTo>
                <a:lnTo>
                  <a:pt x="0" y="1112687"/>
                </a:lnTo>
                <a:lnTo>
                  <a:pt x="1701397" y="497410"/>
                </a:lnTo>
                <a:cubicBezTo>
                  <a:pt x="1787782" y="466171"/>
                  <a:pt x="1875848" y="449170"/>
                  <a:pt x="1963026" y="445206"/>
                </a:cubicBezTo>
                <a:close/>
                <a:moveTo>
                  <a:pt x="3739619" y="984"/>
                </a:moveTo>
                <a:cubicBezTo>
                  <a:pt x="4012567" y="15504"/>
                  <a:pt x="4263451" y="189848"/>
                  <a:pt x="4362252" y="463059"/>
                </a:cubicBezTo>
                <a:lnTo>
                  <a:pt x="4362251" y="463060"/>
                </a:lnTo>
                <a:cubicBezTo>
                  <a:pt x="4493987" y="827342"/>
                  <a:pt x="4305471" y="1229445"/>
                  <a:pt x="3941188" y="1361181"/>
                </a:cubicBezTo>
                <a:lnTo>
                  <a:pt x="3938050" y="1362314"/>
                </a:lnTo>
                <a:cubicBezTo>
                  <a:pt x="3619302" y="1477583"/>
                  <a:pt x="3271600" y="1347658"/>
                  <a:pt x="3101402" y="1069335"/>
                </a:cubicBezTo>
                <a:lnTo>
                  <a:pt x="3039930" y="941252"/>
                </a:lnTo>
                <a:lnTo>
                  <a:pt x="3005259" y="803474"/>
                </a:lnTo>
                <a:cubicBezTo>
                  <a:pt x="2958069" y="480668"/>
                  <a:pt x="3142246" y="158399"/>
                  <a:pt x="3460993" y="43130"/>
                </a:cubicBezTo>
                <a:lnTo>
                  <a:pt x="3464131" y="41996"/>
                </a:lnTo>
                <a:cubicBezTo>
                  <a:pt x="3555202" y="9062"/>
                  <a:pt x="3648636" y="-3856"/>
                  <a:pt x="3739619" y="984"/>
                </a:cubicBezTo>
                <a:close/>
              </a:path>
            </a:pathLst>
          </a:custGeom>
          <a:noFill/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3C1AF31-252F-AA5F-B809-9F13736685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998" y="675302"/>
            <a:ext cx="25568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METODE</a:t>
            </a:r>
            <a:br>
              <a:rPr lang="en-US" sz="4000" b="1" dirty="0"/>
            </a:br>
            <a:r>
              <a:rPr lang="en-US" sz="4000" b="1" dirty="0"/>
              <a:t>PENELITIAN</a:t>
            </a:r>
            <a:endParaRPr lang="en-ID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DE628B-6AB0-3445-A398-78FD56BCC00C}"/>
              </a:ext>
            </a:extLst>
          </p:cNvPr>
          <p:cNvSpPr txBox="1"/>
          <p:nvPr/>
        </p:nvSpPr>
        <p:spPr>
          <a:xfrm>
            <a:off x="3862970" y="967689"/>
            <a:ext cx="6616054" cy="46198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Melakukan</a:t>
            </a:r>
            <a:r>
              <a:rPr lang="en-US" dirty="0"/>
              <a:t> cleansing data tweet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RegEx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menghapus</a:t>
            </a:r>
            <a:r>
              <a:rPr lang="en-US" dirty="0"/>
              <a:t> </a:t>
            </a:r>
            <a:r>
              <a:rPr lang="en-US" dirty="0" err="1"/>
              <a:t>simbol</a:t>
            </a:r>
            <a:r>
              <a:rPr lang="en-US" dirty="0"/>
              <a:t> </a:t>
            </a:r>
            <a:r>
              <a:rPr lang="en-US" dirty="0" err="1"/>
              <a:t>simbol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, link yang </a:t>
            </a:r>
            <a:r>
              <a:rPr lang="en-US" dirty="0" err="1"/>
              <a:t>disematkan</a:t>
            </a:r>
            <a:r>
              <a:rPr lang="en-US" dirty="0"/>
              <a:t> pada tweet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https://t.co/</a:t>
            </a:r>
            <a:r>
              <a:rPr lang="en-US" dirty="0"/>
              <a:t>, baris </a:t>
            </a:r>
            <a:r>
              <a:rPr lang="en-US" dirty="0" err="1"/>
              <a:t>baru</a:t>
            </a:r>
            <a:r>
              <a:rPr lang="en-US" dirty="0"/>
              <a:t> (\n), double backslash(\\), double space, hashtag (#word), dan </a:t>
            </a:r>
            <a:r>
              <a:rPr lang="en-US" dirty="0" err="1"/>
              <a:t>menghapus</a:t>
            </a:r>
            <a:r>
              <a:rPr lang="en-US" dirty="0"/>
              <a:t> kata “RT” dan “USER”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Mengganti</a:t>
            </a:r>
            <a:r>
              <a:rPr lang="en-US" dirty="0"/>
              <a:t> kata </a:t>
            </a:r>
            <a:r>
              <a:rPr lang="en-US" dirty="0" err="1"/>
              <a:t>kata</a:t>
            </a:r>
            <a:r>
              <a:rPr lang="en-US" dirty="0"/>
              <a:t> </a:t>
            </a:r>
            <a:r>
              <a:rPr lang="en-US" dirty="0" err="1"/>
              <a:t>alay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kata </a:t>
            </a:r>
            <a:r>
              <a:rPr lang="en-US" dirty="0" err="1"/>
              <a:t>baku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kata normal, dan </a:t>
            </a:r>
            <a:r>
              <a:rPr lang="en-US" dirty="0" err="1"/>
              <a:t>mensensor</a:t>
            </a:r>
            <a:r>
              <a:rPr lang="en-US" dirty="0"/>
              <a:t> 3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 kata </a:t>
            </a:r>
            <a:r>
              <a:rPr lang="en-US" dirty="0" err="1"/>
              <a:t>kata</a:t>
            </a:r>
            <a:r>
              <a:rPr lang="en-US" dirty="0"/>
              <a:t> </a:t>
            </a:r>
            <a:r>
              <a:rPr lang="en-US" dirty="0" err="1"/>
              <a:t>kasar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3 </a:t>
            </a:r>
            <a:r>
              <a:rPr lang="en-US" dirty="0" err="1"/>
              <a:t>simbol</a:t>
            </a:r>
            <a:r>
              <a:rPr lang="en-US" dirty="0"/>
              <a:t> </a:t>
            </a:r>
            <a:r>
              <a:rPr lang="en-US" dirty="0" err="1"/>
              <a:t>bintang</a:t>
            </a:r>
            <a:r>
              <a:rPr lang="en-US" dirty="0"/>
              <a:t> (*)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Dokumentasi</a:t>
            </a:r>
            <a:r>
              <a:rPr lang="en-US" dirty="0"/>
              <a:t> API </a:t>
            </a:r>
            <a:r>
              <a:rPr lang="en-US" dirty="0" err="1"/>
              <a:t>dengan</a:t>
            </a:r>
            <a:r>
              <a:rPr lang="en-US" dirty="0"/>
              <a:t> Flask dan Swagger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Menyimpan</a:t>
            </a:r>
            <a:r>
              <a:rPr lang="en-US" dirty="0"/>
              <a:t> data tweet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cleansing dan data tweet </a:t>
            </a:r>
            <a:r>
              <a:rPr lang="en-US" dirty="0" err="1"/>
              <a:t>asli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database </a:t>
            </a:r>
            <a:r>
              <a:rPr lang="en-US" dirty="0" err="1"/>
              <a:t>dengan</a:t>
            </a:r>
            <a:r>
              <a:rPr lang="en-US" dirty="0"/>
              <a:t> SQLite3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6C768DC-2410-E7A8-B573-0E707885759C}"/>
              </a:ext>
            </a:extLst>
          </p:cNvPr>
          <p:cNvSpPr txBox="1">
            <a:spLocks/>
          </p:cNvSpPr>
          <p:nvPr/>
        </p:nvSpPr>
        <p:spPr>
          <a:xfrm>
            <a:off x="3862970" y="382914"/>
            <a:ext cx="4466060" cy="584775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 err="1"/>
              <a:t>Metode</a:t>
            </a:r>
            <a:r>
              <a:rPr lang="en-US" sz="3200" b="1" dirty="0"/>
              <a:t> cleansing data</a:t>
            </a:r>
            <a:endParaRPr lang="en-ID" sz="4800" b="1" dirty="0"/>
          </a:p>
        </p:txBody>
      </p:sp>
      <p:pic>
        <p:nvPicPr>
          <p:cNvPr id="3" name="Graphic 2" descr="Magnifying glass with solid fill">
            <a:extLst>
              <a:ext uri="{FF2B5EF4-FFF2-40B4-BE49-F238E27FC236}">
                <a16:creationId xmlns:a16="http://schemas.microsoft.com/office/drawing/2014/main" id="{43C673E3-8A8C-8BD6-A899-6C3A9183A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14224">
            <a:off x="10245510" y="5019545"/>
            <a:ext cx="1689209" cy="1689209"/>
          </a:xfrm>
          <a:prstGeom prst="rect">
            <a:avLst/>
          </a:prstGeom>
        </p:spPr>
      </p:pic>
      <p:pic>
        <p:nvPicPr>
          <p:cNvPr id="6" name="Graphic 5" descr="Research with solid fill">
            <a:extLst>
              <a:ext uri="{FF2B5EF4-FFF2-40B4-BE49-F238E27FC236}">
                <a16:creationId xmlns:a16="http://schemas.microsoft.com/office/drawing/2014/main" id="{33FD53FB-A084-7F3A-0642-6D0ADDE92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45393">
            <a:off x="12465659" y="4741695"/>
            <a:ext cx="2320883" cy="232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7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40A9FE0-7390-6132-1678-4D15904C9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4" t="1604" r="78679" b="5393"/>
          <a:stretch/>
        </p:blipFill>
        <p:spPr>
          <a:xfrm>
            <a:off x="7834883" y="1"/>
            <a:ext cx="2245300" cy="6857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4000B9-24D1-95DE-E009-E5D03E7CD956}"/>
              </a:ext>
            </a:extLst>
          </p:cNvPr>
          <p:cNvSpPr txBox="1"/>
          <p:nvPr/>
        </p:nvSpPr>
        <p:spPr>
          <a:xfrm>
            <a:off x="8013008" y="1794702"/>
            <a:ext cx="188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HASIL DAN KESIMPULAN</a:t>
            </a:r>
            <a:endParaRPr lang="en-ID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F3E2C4-F2A6-8A80-FEBE-38B637853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7" t="-1" r="40998" b="1"/>
          <a:stretch/>
        </p:blipFill>
        <p:spPr>
          <a:xfrm>
            <a:off x="2198067" y="-1"/>
            <a:ext cx="2245300" cy="6858000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46D1EB-4192-0FDD-003E-9449ED1BE8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1" t="3440" r="39061"/>
          <a:stretch/>
        </p:blipFill>
        <p:spPr>
          <a:xfrm>
            <a:off x="5016475" y="0"/>
            <a:ext cx="2245300" cy="6857999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F710C4-51E6-A1E4-5C80-1311FFCFE933}"/>
              </a:ext>
            </a:extLst>
          </p:cNvPr>
          <p:cNvSpPr txBox="1"/>
          <p:nvPr/>
        </p:nvSpPr>
        <p:spPr>
          <a:xfrm>
            <a:off x="5267255" y="1794701"/>
            <a:ext cx="1743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METODE PENELITIAN</a:t>
            </a:r>
            <a:endParaRPr lang="en-ID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0A7253-307B-24CC-3831-0B2CD04B68CB}"/>
              </a:ext>
            </a:extLst>
          </p:cNvPr>
          <p:cNvSpPr txBox="1"/>
          <p:nvPr/>
        </p:nvSpPr>
        <p:spPr>
          <a:xfrm>
            <a:off x="2363787" y="1794701"/>
            <a:ext cx="1913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LATAR BELAKANG</a:t>
            </a:r>
            <a:endParaRPr lang="en-ID" sz="2400" b="1" dirty="0"/>
          </a:p>
        </p:txBody>
      </p:sp>
      <p:pic>
        <p:nvPicPr>
          <p:cNvPr id="5" name="Graphic 4" descr="Pie chart with solid fill">
            <a:extLst>
              <a:ext uri="{FF2B5EF4-FFF2-40B4-BE49-F238E27FC236}">
                <a16:creationId xmlns:a16="http://schemas.microsoft.com/office/drawing/2014/main" id="{7FD56F3E-EF2F-7FC7-F424-7CAA67667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94011">
            <a:off x="10453899" y="7312881"/>
            <a:ext cx="3017793" cy="3017793"/>
          </a:xfrm>
          <a:prstGeom prst="rect">
            <a:avLst/>
          </a:prstGeom>
        </p:spPr>
      </p:pic>
      <p:pic>
        <p:nvPicPr>
          <p:cNvPr id="6" name="Graphic 5" descr="Research with solid fill">
            <a:extLst>
              <a:ext uri="{FF2B5EF4-FFF2-40B4-BE49-F238E27FC236}">
                <a16:creationId xmlns:a16="http://schemas.microsoft.com/office/drawing/2014/main" id="{90CE83DD-0550-81F8-C4AA-5730E743AB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02510" y="304815"/>
            <a:ext cx="2320883" cy="2320883"/>
          </a:xfrm>
          <a:prstGeom prst="rect">
            <a:avLst/>
          </a:prstGeom>
        </p:spPr>
      </p:pic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A20D7789-E6BB-B7B0-15A0-C8590A173D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6078096">
            <a:off x="-861125" y="3974987"/>
            <a:ext cx="2817247" cy="281724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87E2F4-3B4C-43AE-ABE6-4FA8408EBFFF}"/>
              </a:ext>
            </a:extLst>
          </p:cNvPr>
          <p:cNvSpPr/>
          <p:nvPr/>
        </p:nvSpPr>
        <p:spPr>
          <a:xfrm rot="401953">
            <a:off x="-4098453" y="-2127566"/>
            <a:ext cx="3807247" cy="2220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Graphic 12" descr="Books on shelf with solid fill">
            <a:extLst>
              <a:ext uri="{FF2B5EF4-FFF2-40B4-BE49-F238E27FC236}">
                <a16:creationId xmlns:a16="http://schemas.microsoft.com/office/drawing/2014/main" id="{077C5EBE-6C7F-7B48-8FA2-72E6ED1F87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3971299" y="-3552939"/>
            <a:ext cx="3552938" cy="3552938"/>
          </a:xfrm>
          <a:prstGeom prst="rect">
            <a:avLst/>
          </a:prstGeom>
        </p:spPr>
      </p:pic>
      <p:pic>
        <p:nvPicPr>
          <p:cNvPr id="14" name="Graphic 13" descr="Presentation with bar chart with solid fill">
            <a:extLst>
              <a:ext uri="{FF2B5EF4-FFF2-40B4-BE49-F238E27FC236}">
                <a16:creationId xmlns:a16="http://schemas.microsoft.com/office/drawing/2014/main" id="{287680C7-D591-B2BB-EDE8-3DDB009D30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620948" y="5116616"/>
            <a:ext cx="3580466" cy="35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4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2414</TotalTime>
  <Words>1140</Words>
  <Application>Microsoft Office PowerPoint</Application>
  <PresentationFormat>Widescreen</PresentationFormat>
  <Paragraphs>96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Celestial</vt:lpstr>
      <vt:lpstr>hasil API Data cleansing dan analisis tweet hate speech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METODE PENELITIAN</vt:lpstr>
      <vt:lpstr>METODE PENELITIAN</vt:lpstr>
      <vt:lpstr>PowerPoint Presentation</vt:lpstr>
      <vt:lpstr>PowerPoint Presentation</vt:lpstr>
      <vt:lpstr>HASIL Exploratory data analysis</vt:lpstr>
      <vt:lpstr>HASIL Exploratory data analysis</vt:lpstr>
      <vt:lpstr>HASIL Exploratory data analysis</vt:lpstr>
      <vt:lpstr>HASIL Exploratory data analysis</vt:lpstr>
      <vt:lpstr>HASIL Exploratory data analysis</vt:lpstr>
      <vt:lpstr>HASIL Pembuatan api cleansing</vt:lpstr>
      <vt:lpstr>HASIL pembuatan api cleansing</vt:lpstr>
      <vt:lpstr>HASIL pembuatan api cleansing</vt:lpstr>
      <vt:lpstr>HASIL Penyimpanan ke dalam database</vt:lpstr>
      <vt:lpstr>kesimpulan</vt:lpstr>
      <vt:lpstr>PowerPoint Presentation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Laporan analisis data data science level: gold level</dc:title>
  <dc:creator>Fadhlillah Jazmi Hanifi</dc:creator>
  <cp:lastModifiedBy>Fadhlillah Jazmi Hanifi</cp:lastModifiedBy>
  <cp:revision>25</cp:revision>
  <dcterms:created xsi:type="dcterms:W3CDTF">2023-04-30T13:42:15Z</dcterms:created>
  <dcterms:modified xsi:type="dcterms:W3CDTF">2023-05-20T07:27:15Z</dcterms:modified>
</cp:coreProperties>
</file>